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9" r:id="rId1"/>
  </p:sldMasterIdLst>
  <p:notesMasterIdLst>
    <p:notesMasterId r:id="rId30"/>
  </p:notesMasterIdLst>
  <p:handoutMasterIdLst>
    <p:handoutMasterId r:id="rId31"/>
  </p:handoutMasterIdLst>
  <p:sldIdLst>
    <p:sldId id="369" r:id="rId2"/>
    <p:sldId id="263" r:id="rId3"/>
    <p:sldId id="298" r:id="rId4"/>
    <p:sldId id="264" r:id="rId5"/>
    <p:sldId id="265" r:id="rId6"/>
    <p:sldId id="297" r:id="rId7"/>
    <p:sldId id="300" r:id="rId8"/>
    <p:sldId id="307" r:id="rId9"/>
    <p:sldId id="311" r:id="rId10"/>
    <p:sldId id="344" r:id="rId11"/>
    <p:sldId id="319" r:id="rId12"/>
    <p:sldId id="318" r:id="rId13"/>
    <p:sldId id="313" r:id="rId14"/>
    <p:sldId id="262" r:id="rId15"/>
    <p:sldId id="275" r:id="rId16"/>
    <p:sldId id="276" r:id="rId17"/>
    <p:sldId id="314" r:id="rId18"/>
    <p:sldId id="315" r:id="rId19"/>
    <p:sldId id="320" r:id="rId20"/>
    <p:sldId id="321" r:id="rId21"/>
    <p:sldId id="317" r:id="rId22"/>
    <p:sldId id="323" r:id="rId23"/>
    <p:sldId id="322" r:id="rId24"/>
    <p:sldId id="326" r:id="rId25"/>
    <p:sldId id="324" r:id="rId26"/>
    <p:sldId id="329" r:id="rId27"/>
    <p:sldId id="367" r:id="rId28"/>
    <p:sldId id="327" r:id="rId29"/>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2FDF5D-E202-478A-8346-5A5F473EA76B}">
          <p14:sldIdLst>
            <p14:sldId id="369"/>
            <p14:sldId id="263"/>
            <p14:sldId id="298"/>
            <p14:sldId id="264"/>
            <p14:sldId id="265"/>
            <p14:sldId id="297"/>
            <p14:sldId id="300"/>
            <p14:sldId id="307"/>
            <p14:sldId id="311"/>
            <p14:sldId id="344"/>
            <p14:sldId id="319"/>
            <p14:sldId id="318"/>
            <p14:sldId id="313"/>
            <p14:sldId id="262"/>
            <p14:sldId id="275"/>
            <p14:sldId id="276"/>
            <p14:sldId id="314"/>
            <p14:sldId id="315"/>
            <p14:sldId id="320"/>
            <p14:sldId id="321"/>
            <p14:sldId id="317"/>
            <p14:sldId id="323"/>
            <p14:sldId id="322"/>
            <p14:sldId id="326"/>
            <p14:sldId id="324"/>
            <p14:sldId id="329"/>
            <p14:sldId id="367"/>
            <p14:sldId id="327"/>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5ECCF"/>
    <a:srgbClr val="F0F4E3"/>
    <a:srgbClr val="F9FBF4"/>
    <a:srgbClr val="E9EFD7"/>
    <a:srgbClr val="9F5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33" autoAdjust="0"/>
    <p:restoredTop sz="77222" autoAdjust="0"/>
  </p:normalViewPr>
  <p:slideViewPr>
    <p:cSldViewPr snapToGrid="0" showGuides="1">
      <p:cViewPr varScale="1">
        <p:scale>
          <a:sx n="63" d="100"/>
          <a:sy n="63" d="100"/>
        </p:scale>
        <p:origin x="1253" y="58"/>
      </p:cViewPr>
      <p:guideLst>
        <p:guide orient="horz" pos="2184"/>
        <p:guide pos="3840"/>
      </p:guideLst>
    </p:cSldViewPr>
  </p:slideViewPr>
  <p:notesTextViewPr>
    <p:cViewPr>
      <p:scale>
        <a:sx n="1" d="1"/>
        <a:sy n="1" d="1"/>
      </p:scale>
      <p:origin x="0" y="0"/>
    </p:cViewPr>
  </p:notesTextViewPr>
  <p:notesViewPr>
    <p:cSldViewPr snapToGrid="0" showGuides="1">
      <p:cViewPr varScale="1">
        <p:scale>
          <a:sx n="84" d="100"/>
          <a:sy n="84" d="100"/>
        </p:scale>
        <p:origin x="2083"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E1F6D0B-3C0A-4209-98B0-7674B1688984}"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BADA7338-FB26-4D51-A150-4D05D424B9ED}">
      <dgm:prSet/>
      <dgm:spPr/>
      <dgm:t>
        <a:bodyPr/>
        <a:lstStyle/>
        <a:p>
          <a:r>
            <a:rPr lang="en-US" b="1" dirty="0"/>
            <a:t>EXTERNAL HARDWARE</a:t>
          </a:r>
          <a:r>
            <a:rPr lang="en-US" dirty="0"/>
            <a:t>  </a:t>
          </a:r>
        </a:p>
        <a:p>
          <a:r>
            <a:rPr lang="en-US" dirty="0"/>
            <a:t>3 MS Kinects RGB, IR, depth </a:t>
          </a:r>
        </a:p>
      </dgm:t>
    </dgm:pt>
    <dgm:pt modelId="{FFD6A5A3-46E8-4C89-9172-CB161D5594B2}" type="parTrans" cxnId="{E84DFD76-C109-4C0B-A839-599210325B3E}">
      <dgm:prSet/>
      <dgm:spPr/>
      <dgm:t>
        <a:bodyPr/>
        <a:lstStyle/>
        <a:p>
          <a:endParaRPr lang="en-US"/>
        </a:p>
      </dgm:t>
    </dgm:pt>
    <dgm:pt modelId="{014D7BAE-8564-4A35-9D86-807B471D2BE9}" type="sibTrans" cxnId="{E84DFD76-C109-4C0B-A839-599210325B3E}">
      <dgm:prSet/>
      <dgm:spPr/>
      <dgm:t>
        <a:bodyPr/>
        <a:lstStyle/>
        <a:p>
          <a:endParaRPr lang="en-US"/>
        </a:p>
      </dgm:t>
    </dgm:pt>
    <dgm:pt modelId="{34056ED1-3631-4F5E-A95C-381C2006C1F3}">
      <dgm:prSet/>
      <dgm:spPr/>
      <dgm:t>
        <a:bodyPr/>
        <a:lstStyle/>
        <a:p>
          <a:r>
            <a:rPr lang="en-US" b="1" dirty="0"/>
            <a:t>DRIVER LIBRARY</a:t>
          </a:r>
        </a:p>
        <a:p>
          <a:r>
            <a:rPr lang="en-US" dirty="0"/>
            <a:t>“libfreenect2” driver. </a:t>
          </a:r>
        </a:p>
      </dgm:t>
    </dgm:pt>
    <dgm:pt modelId="{3B656A65-180D-450D-84A5-0F28B2D780A0}" type="parTrans" cxnId="{BDBD3262-5F78-4951-9CDC-5F6A40E8D155}">
      <dgm:prSet/>
      <dgm:spPr/>
      <dgm:t>
        <a:bodyPr/>
        <a:lstStyle/>
        <a:p>
          <a:endParaRPr lang="en-US"/>
        </a:p>
      </dgm:t>
    </dgm:pt>
    <dgm:pt modelId="{4DED1A07-5664-4566-B761-587F28B62253}" type="sibTrans" cxnId="{BDBD3262-5F78-4951-9CDC-5F6A40E8D155}">
      <dgm:prSet/>
      <dgm:spPr/>
      <dgm:t>
        <a:bodyPr/>
        <a:lstStyle/>
        <a:p>
          <a:endParaRPr lang="en-US"/>
        </a:p>
      </dgm:t>
    </dgm:pt>
    <dgm:pt modelId="{C6573F65-26EA-4036-965A-5FB729DF0358}">
      <dgm:prSet/>
      <dgm:spPr/>
      <dgm:t>
        <a:bodyPr/>
        <a:lstStyle/>
        <a:p>
          <a:r>
            <a:rPr lang="en-US" b="1" dirty="0"/>
            <a:t>CPU</a:t>
          </a:r>
        </a:p>
        <a:p>
          <a:r>
            <a:rPr lang="en-US" dirty="0"/>
            <a:t>Intel 4 GHz Core i7-4790k with 16GB RAM</a:t>
          </a:r>
        </a:p>
      </dgm:t>
    </dgm:pt>
    <dgm:pt modelId="{EFF17C83-0EC9-47A9-BB0F-9B30450B6EAA}" type="parTrans" cxnId="{39205061-9F3F-4B62-B973-70B417115FF9}">
      <dgm:prSet/>
      <dgm:spPr/>
      <dgm:t>
        <a:bodyPr/>
        <a:lstStyle/>
        <a:p>
          <a:endParaRPr lang="en-US"/>
        </a:p>
      </dgm:t>
    </dgm:pt>
    <dgm:pt modelId="{017E88FE-45CA-43CB-A3A5-45F5EAB648B4}" type="sibTrans" cxnId="{39205061-9F3F-4B62-B973-70B417115FF9}">
      <dgm:prSet/>
      <dgm:spPr/>
      <dgm:t>
        <a:bodyPr/>
        <a:lstStyle/>
        <a:p>
          <a:endParaRPr lang="en-US"/>
        </a:p>
      </dgm:t>
    </dgm:pt>
    <dgm:pt modelId="{C9C20E94-897D-4C27-A0EE-ABAED91B51E7}" type="pres">
      <dgm:prSet presAssocID="{FE1F6D0B-3C0A-4209-98B0-7674B1688984}" presName="cycle" presStyleCnt="0">
        <dgm:presLayoutVars>
          <dgm:dir/>
          <dgm:resizeHandles val="exact"/>
        </dgm:presLayoutVars>
      </dgm:prSet>
      <dgm:spPr/>
    </dgm:pt>
    <dgm:pt modelId="{9B625543-E5A1-44AC-AC19-8025F67B1E4C}" type="pres">
      <dgm:prSet presAssocID="{BADA7338-FB26-4D51-A150-4D05D424B9ED}" presName="node" presStyleLbl="node1" presStyleIdx="0" presStyleCnt="3">
        <dgm:presLayoutVars>
          <dgm:bulletEnabled val="1"/>
        </dgm:presLayoutVars>
      </dgm:prSet>
      <dgm:spPr/>
    </dgm:pt>
    <dgm:pt modelId="{F028D19F-8F91-451D-AE7B-DA3323C07E2F}" type="pres">
      <dgm:prSet presAssocID="{014D7BAE-8564-4A35-9D86-807B471D2BE9}" presName="sibTrans" presStyleLbl="sibTrans2D1" presStyleIdx="0" presStyleCnt="3"/>
      <dgm:spPr/>
    </dgm:pt>
    <dgm:pt modelId="{70F2B3DD-C5E6-4272-AEDC-CFED33D137EE}" type="pres">
      <dgm:prSet presAssocID="{014D7BAE-8564-4A35-9D86-807B471D2BE9}" presName="connectorText" presStyleLbl="sibTrans2D1" presStyleIdx="0" presStyleCnt="3"/>
      <dgm:spPr/>
    </dgm:pt>
    <dgm:pt modelId="{6FB72A52-30DA-4C77-96CB-5837E6B08742}" type="pres">
      <dgm:prSet presAssocID="{34056ED1-3631-4F5E-A95C-381C2006C1F3}" presName="node" presStyleLbl="node1" presStyleIdx="1" presStyleCnt="3">
        <dgm:presLayoutVars>
          <dgm:bulletEnabled val="1"/>
        </dgm:presLayoutVars>
      </dgm:prSet>
      <dgm:spPr/>
    </dgm:pt>
    <dgm:pt modelId="{67B555C3-E22D-4504-9DB8-C36684F7D292}" type="pres">
      <dgm:prSet presAssocID="{4DED1A07-5664-4566-B761-587F28B62253}" presName="sibTrans" presStyleLbl="sibTrans2D1" presStyleIdx="1" presStyleCnt="3"/>
      <dgm:spPr/>
    </dgm:pt>
    <dgm:pt modelId="{74112B22-4E54-465E-8578-014D86F0992D}" type="pres">
      <dgm:prSet presAssocID="{4DED1A07-5664-4566-B761-587F28B62253}" presName="connectorText" presStyleLbl="sibTrans2D1" presStyleIdx="1" presStyleCnt="3"/>
      <dgm:spPr/>
    </dgm:pt>
    <dgm:pt modelId="{31D0B8E5-402F-4C30-885F-E807A97440DB}" type="pres">
      <dgm:prSet presAssocID="{C6573F65-26EA-4036-965A-5FB729DF0358}" presName="node" presStyleLbl="node1" presStyleIdx="2" presStyleCnt="3">
        <dgm:presLayoutVars>
          <dgm:bulletEnabled val="1"/>
        </dgm:presLayoutVars>
      </dgm:prSet>
      <dgm:spPr/>
    </dgm:pt>
    <dgm:pt modelId="{ABBD04D9-58D2-4DD8-8A3D-C30B2A78036D}" type="pres">
      <dgm:prSet presAssocID="{017E88FE-45CA-43CB-A3A5-45F5EAB648B4}" presName="sibTrans" presStyleLbl="sibTrans2D1" presStyleIdx="2" presStyleCnt="3"/>
      <dgm:spPr/>
    </dgm:pt>
    <dgm:pt modelId="{C2E681B2-5680-44CA-9F43-DD270501786D}" type="pres">
      <dgm:prSet presAssocID="{017E88FE-45CA-43CB-A3A5-45F5EAB648B4}" presName="connectorText" presStyleLbl="sibTrans2D1" presStyleIdx="2" presStyleCnt="3"/>
      <dgm:spPr/>
    </dgm:pt>
  </dgm:ptLst>
  <dgm:cxnLst>
    <dgm:cxn modelId="{E3D72F0B-A301-45A4-8215-9FB72E0DF421}" type="presOf" srcId="{017E88FE-45CA-43CB-A3A5-45F5EAB648B4}" destId="{C2E681B2-5680-44CA-9F43-DD270501786D}" srcOrd="1" destOrd="0" presId="urn:microsoft.com/office/officeart/2005/8/layout/cycle2"/>
    <dgm:cxn modelId="{1910C71E-5236-4645-97A5-7928FE1CF21C}" type="presOf" srcId="{BADA7338-FB26-4D51-A150-4D05D424B9ED}" destId="{9B625543-E5A1-44AC-AC19-8025F67B1E4C}" srcOrd="0" destOrd="0" presId="urn:microsoft.com/office/officeart/2005/8/layout/cycle2"/>
    <dgm:cxn modelId="{AF188036-36AF-4235-B410-85A0B79D6676}" type="presOf" srcId="{FE1F6D0B-3C0A-4209-98B0-7674B1688984}" destId="{C9C20E94-897D-4C27-A0EE-ABAED91B51E7}" srcOrd="0" destOrd="0" presId="urn:microsoft.com/office/officeart/2005/8/layout/cycle2"/>
    <dgm:cxn modelId="{A17E4939-E556-482D-8139-D441B9AB9CAA}" type="presOf" srcId="{4DED1A07-5664-4566-B761-587F28B62253}" destId="{74112B22-4E54-465E-8578-014D86F0992D}" srcOrd="1" destOrd="0" presId="urn:microsoft.com/office/officeart/2005/8/layout/cycle2"/>
    <dgm:cxn modelId="{39205061-9F3F-4B62-B973-70B417115FF9}" srcId="{FE1F6D0B-3C0A-4209-98B0-7674B1688984}" destId="{C6573F65-26EA-4036-965A-5FB729DF0358}" srcOrd="2" destOrd="0" parTransId="{EFF17C83-0EC9-47A9-BB0F-9B30450B6EAA}" sibTransId="{017E88FE-45CA-43CB-A3A5-45F5EAB648B4}"/>
    <dgm:cxn modelId="{BDBD3262-5F78-4951-9CDC-5F6A40E8D155}" srcId="{FE1F6D0B-3C0A-4209-98B0-7674B1688984}" destId="{34056ED1-3631-4F5E-A95C-381C2006C1F3}" srcOrd="1" destOrd="0" parTransId="{3B656A65-180D-450D-84A5-0F28B2D780A0}" sibTransId="{4DED1A07-5664-4566-B761-587F28B62253}"/>
    <dgm:cxn modelId="{16D05545-28EB-47A1-915A-5FF9E4E49C68}" type="presOf" srcId="{34056ED1-3631-4F5E-A95C-381C2006C1F3}" destId="{6FB72A52-30DA-4C77-96CB-5837E6B08742}" srcOrd="0" destOrd="0" presId="urn:microsoft.com/office/officeart/2005/8/layout/cycle2"/>
    <dgm:cxn modelId="{9544DA69-3516-4E8F-AD2A-703E21EE82B4}" type="presOf" srcId="{C6573F65-26EA-4036-965A-5FB729DF0358}" destId="{31D0B8E5-402F-4C30-885F-E807A97440DB}" srcOrd="0" destOrd="0" presId="urn:microsoft.com/office/officeart/2005/8/layout/cycle2"/>
    <dgm:cxn modelId="{32301F50-2D55-4FF7-8648-6732FBCC87C9}" type="presOf" srcId="{4DED1A07-5664-4566-B761-587F28B62253}" destId="{67B555C3-E22D-4504-9DB8-C36684F7D292}" srcOrd="0" destOrd="0" presId="urn:microsoft.com/office/officeart/2005/8/layout/cycle2"/>
    <dgm:cxn modelId="{E84DFD76-C109-4C0B-A839-599210325B3E}" srcId="{FE1F6D0B-3C0A-4209-98B0-7674B1688984}" destId="{BADA7338-FB26-4D51-A150-4D05D424B9ED}" srcOrd="0" destOrd="0" parTransId="{FFD6A5A3-46E8-4C89-9172-CB161D5594B2}" sibTransId="{014D7BAE-8564-4A35-9D86-807B471D2BE9}"/>
    <dgm:cxn modelId="{363A7DEA-89AF-477E-8F65-A5CC269F590A}" type="presOf" srcId="{014D7BAE-8564-4A35-9D86-807B471D2BE9}" destId="{70F2B3DD-C5E6-4272-AEDC-CFED33D137EE}" srcOrd="1" destOrd="0" presId="urn:microsoft.com/office/officeart/2005/8/layout/cycle2"/>
    <dgm:cxn modelId="{B473A8EA-9788-473F-A1D6-54F2C104D2E8}" type="presOf" srcId="{014D7BAE-8564-4A35-9D86-807B471D2BE9}" destId="{F028D19F-8F91-451D-AE7B-DA3323C07E2F}" srcOrd="0" destOrd="0" presId="urn:microsoft.com/office/officeart/2005/8/layout/cycle2"/>
    <dgm:cxn modelId="{776DBCF0-C1FB-434B-9C64-1060CC53BD00}" type="presOf" srcId="{017E88FE-45CA-43CB-A3A5-45F5EAB648B4}" destId="{ABBD04D9-58D2-4DD8-8A3D-C30B2A78036D}" srcOrd="0" destOrd="0" presId="urn:microsoft.com/office/officeart/2005/8/layout/cycle2"/>
    <dgm:cxn modelId="{6C099938-23AA-4F8D-B5B3-B574D6BCB854}" type="presParOf" srcId="{C9C20E94-897D-4C27-A0EE-ABAED91B51E7}" destId="{9B625543-E5A1-44AC-AC19-8025F67B1E4C}" srcOrd="0" destOrd="0" presId="urn:microsoft.com/office/officeart/2005/8/layout/cycle2"/>
    <dgm:cxn modelId="{83E494CE-6C40-45CC-8343-D30485ACDFB6}" type="presParOf" srcId="{C9C20E94-897D-4C27-A0EE-ABAED91B51E7}" destId="{F028D19F-8F91-451D-AE7B-DA3323C07E2F}" srcOrd="1" destOrd="0" presId="urn:microsoft.com/office/officeart/2005/8/layout/cycle2"/>
    <dgm:cxn modelId="{D9107807-7995-40C6-AA3F-9E10F9426FD3}" type="presParOf" srcId="{F028D19F-8F91-451D-AE7B-DA3323C07E2F}" destId="{70F2B3DD-C5E6-4272-AEDC-CFED33D137EE}" srcOrd="0" destOrd="0" presId="urn:microsoft.com/office/officeart/2005/8/layout/cycle2"/>
    <dgm:cxn modelId="{C3BF0E0A-3886-4C79-AFD8-7C544C4367DA}" type="presParOf" srcId="{C9C20E94-897D-4C27-A0EE-ABAED91B51E7}" destId="{6FB72A52-30DA-4C77-96CB-5837E6B08742}" srcOrd="2" destOrd="0" presId="urn:microsoft.com/office/officeart/2005/8/layout/cycle2"/>
    <dgm:cxn modelId="{659A044A-21B1-430A-ACBB-BF42E038CE5C}" type="presParOf" srcId="{C9C20E94-897D-4C27-A0EE-ABAED91B51E7}" destId="{67B555C3-E22D-4504-9DB8-C36684F7D292}" srcOrd="3" destOrd="0" presId="urn:microsoft.com/office/officeart/2005/8/layout/cycle2"/>
    <dgm:cxn modelId="{AFA468E9-CC90-43A5-9797-C683B4D06CB8}" type="presParOf" srcId="{67B555C3-E22D-4504-9DB8-C36684F7D292}" destId="{74112B22-4E54-465E-8578-014D86F0992D}" srcOrd="0" destOrd="0" presId="urn:microsoft.com/office/officeart/2005/8/layout/cycle2"/>
    <dgm:cxn modelId="{9016DCD3-016D-44B4-82DC-312ADA229834}" type="presParOf" srcId="{C9C20E94-897D-4C27-A0EE-ABAED91B51E7}" destId="{31D0B8E5-402F-4C30-885F-E807A97440DB}" srcOrd="4" destOrd="0" presId="urn:microsoft.com/office/officeart/2005/8/layout/cycle2"/>
    <dgm:cxn modelId="{1E7782D0-871B-4026-B9DE-5BFEA67413E9}" type="presParOf" srcId="{C9C20E94-897D-4C27-A0EE-ABAED91B51E7}" destId="{ABBD04D9-58D2-4DD8-8A3D-C30B2A78036D}" srcOrd="5" destOrd="0" presId="urn:microsoft.com/office/officeart/2005/8/layout/cycle2"/>
    <dgm:cxn modelId="{78D235CF-2DDB-4ED1-B2E2-DE394A071B24}" type="presParOf" srcId="{ABBD04D9-58D2-4DD8-8A3D-C30B2A78036D}" destId="{C2E681B2-5680-44CA-9F43-DD270501786D}"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25543-E5A1-44AC-AC19-8025F67B1E4C}">
      <dsp:nvSpPr>
        <dsp:cNvPr id="0" name=""/>
        <dsp:cNvSpPr/>
      </dsp:nvSpPr>
      <dsp:spPr>
        <a:xfrm>
          <a:off x="1667611" y="1058"/>
          <a:ext cx="2026266" cy="202626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EXTERNAL HARDWARE</a:t>
          </a:r>
          <a:r>
            <a:rPr lang="en-US" sz="1600" kern="1200" dirty="0"/>
            <a:t>  </a:t>
          </a:r>
        </a:p>
        <a:p>
          <a:pPr marL="0" lvl="0" indent="0" algn="ctr" defTabSz="711200">
            <a:lnSpc>
              <a:spcPct val="90000"/>
            </a:lnSpc>
            <a:spcBef>
              <a:spcPct val="0"/>
            </a:spcBef>
            <a:spcAft>
              <a:spcPct val="35000"/>
            </a:spcAft>
            <a:buNone/>
          </a:pPr>
          <a:r>
            <a:rPr lang="en-US" sz="1600" kern="1200" dirty="0"/>
            <a:t>3 MS Kinects RGB, IR, depth </a:t>
          </a:r>
        </a:p>
      </dsp:txBody>
      <dsp:txXfrm>
        <a:off x="1964351" y="297798"/>
        <a:ext cx="1432786" cy="1432786"/>
      </dsp:txXfrm>
    </dsp:sp>
    <dsp:sp modelId="{F028D19F-8F91-451D-AE7B-DA3323C07E2F}">
      <dsp:nvSpPr>
        <dsp:cNvPr id="0" name=""/>
        <dsp:cNvSpPr/>
      </dsp:nvSpPr>
      <dsp:spPr>
        <a:xfrm rot="3600000">
          <a:off x="3164382" y="1977693"/>
          <a:ext cx="540110" cy="683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204890" y="2044304"/>
        <a:ext cx="378077" cy="410318"/>
      </dsp:txXfrm>
    </dsp:sp>
    <dsp:sp modelId="{6FB72A52-30DA-4C77-96CB-5837E6B08742}">
      <dsp:nvSpPr>
        <dsp:cNvPr id="0" name=""/>
        <dsp:cNvSpPr/>
      </dsp:nvSpPr>
      <dsp:spPr>
        <a:xfrm>
          <a:off x="3190283" y="2638402"/>
          <a:ext cx="2026266" cy="202626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DRIVER LIBRARY</a:t>
          </a:r>
        </a:p>
        <a:p>
          <a:pPr marL="0" lvl="0" indent="0" algn="ctr" defTabSz="711200">
            <a:lnSpc>
              <a:spcPct val="90000"/>
            </a:lnSpc>
            <a:spcBef>
              <a:spcPct val="0"/>
            </a:spcBef>
            <a:spcAft>
              <a:spcPct val="35000"/>
            </a:spcAft>
            <a:buNone/>
          </a:pPr>
          <a:r>
            <a:rPr lang="en-US" sz="1600" kern="1200" dirty="0"/>
            <a:t>“libfreenect2” driver. </a:t>
          </a:r>
        </a:p>
      </dsp:txBody>
      <dsp:txXfrm>
        <a:off x="3487023" y="2935142"/>
        <a:ext cx="1432786" cy="1432786"/>
      </dsp:txXfrm>
    </dsp:sp>
    <dsp:sp modelId="{67B555C3-E22D-4504-9DB8-C36684F7D292}">
      <dsp:nvSpPr>
        <dsp:cNvPr id="0" name=""/>
        <dsp:cNvSpPr/>
      </dsp:nvSpPr>
      <dsp:spPr>
        <a:xfrm rot="10800000">
          <a:off x="2425975" y="3309603"/>
          <a:ext cx="540110" cy="683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588008" y="3446376"/>
        <a:ext cx="378077" cy="410318"/>
      </dsp:txXfrm>
    </dsp:sp>
    <dsp:sp modelId="{31D0B8E5-402F-4C30-885F-E807A97440DB}">
      <dsp:nvSpPr>
        <dsp:cNvPr id="0" name=""/>
        <dsp:cNvSpPr/>
      </dsp:nvSpPr>
      <dsp:spPr>
        <a:xfrm>
          <a:off x="144940" y="2638402"/>
          <a:ext cx="2026266" cy="202626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t>CPU</a:t>
          </a:r>
        </a:p>
        <a:p>
          <a:pPr marL="0" lvl="0" indent="0" algn="ctr" defTabSz="711200">
            <a:lnSpc>
              <a:spcPct val="90000"/>
            </a:lnSpc>
            <a:spcBef>
              <a:spcPct val="0"/>
            </a:spcBef>
            <a:spcAft>
              <a:spcPct val="35000"/>
            </a:spcAft>
            <a:buNone/>
          </a:pPr>
          <a:r>
            <a:rPr lang="en-US" sz="1600" kern="1200" dirty="0"/>
            <a:t>Intel 4 GHz Core i7-4790k with 16GB RAM</a:t>
          </a:r>
        </a:p>
      </dsp:txBody>
      <dsp:txXfrm>
        <a:off x="441680" y="2935142"/>
        <a:ext cx="1432786" cy="1432786"/>
      </dsp:txXfrm>
    </dsp:sp>
    <dsp:sp modelId="{ABBD04D9-58D2-4DD8-8A3D-C30B2A78036D}">
      <dsp:nvSpPr>
        <dsp:cNvPr id="0" name=""/>
        <dsp:cNvSpPr/>
      </dsp:nvSpPr>
      <dsp:spPr>
        <a:xfrm rot="18000000">
          <a:off x="1641710" y="2004169"/>
          <a:ext cx="540110" cy="6838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682218" y="2211104"/>
        <a:ext cx="378077" cy="41031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C7F0A7-65D3-4A93-BC80-15A6F8EB7320}"/>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ECB2575-FA3D-4796-A488-CDB9CC024758}"/>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B44939BA-25DA-4629-B4CF-00296FF6AC51}" type="datetimeFigureOut">
              <a:rPr lang="en-US" smtClean="0"/>
              <a:t>11/12/2019</a:t>
            </a:fld>
            <a:endParaRPr lang="en-US"/>
          </a:p>
        </p:txBody>
      </p:sp>
      <p:sp>
        <p:nvSpPr>
          <p:cNvPr id="4" name="Footer Placeholder 3">
            <a:extLst>
              <a:ext uri="{FF2B5EF4-FFF2-40B4-BE49-F238E27FC236}">
                <a16:creationId xmlns:a16="http://schemas.microsoft.com/office/drawing/2014/main" id="{025B53C7-674F-49CC-80CB-FEFCC617310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0F85571-F72D-46F8-B8AF-049F61EFB7CC}"/>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9EEB1BC-57EE-41EC-AA96-7972DCD9F4C0}" type="slidenum">
              <a:rPr lang="en-US" smtClean="0"/>
              <a:t>‹#›</a:t>
            </a:fld>
            <a:endParaRPr lang="en-US"/>
          </a:p>
        </p:txBody>
      </p:sp>
    </p:spTree>
    <p:extLst>
      <p:ext uri="{BB962C8B-B14F-4D97-AF65-F5344CB8AC3E}">
        <p14:creationId xmlns:p14="http://schemas.microsoft.com/office/powerpoint/2010/main" val="4043866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90498507-59DB-46C7-9D7A-681E86E3F0AF}" type="datetimeFigureOut">
              <a:rPr lang="en-US" smtClean="0"/>
              <a:t>11/12/2019</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F1CF25FA-8E72-4FFB-B298-32581748AA0D}" type="slidenum">
              <a:rPr lang="en-US" smtClean="0"/>
              <a:t>‹#›</a:t>
            </a:fld>
            <a:endParaRPr lang="en-US"/>
          </a:p>
        </p:txBody>
      </p:sp>
    </p:spTree>
    <p:extLst>
      <p:ext uri="{BB962C8B-B14F-4D97-AF65-F5344CB8AC3E}">
        <p14:creationId xmlns:p14="http://schemas.microsoft.com/office/powerpoint/2010/main" val="4131478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I thank you all for attending my thesis defense. For the next 25 minutes, I will be talking about my work.  Here is the outline of my talk</a:t>
            </a:r>
          </a:p>
        </p:txBody>
      </p:sp>
      <p:sp>
        <p:nvSpPr>
          <p:cNvPr id="4" name="Slide Number Placeholder 3"/>
          <p:cNvSpPr>
            <a:spLocks noGrp="1"/>
          </p:cNvSpPr>
          <p:nvPr>
            <p:ph type="sldNum" sz="quarter" idx="5"/>
          </p:nvPr>
        </p:nvSpPr>
        <p:spPr/>
        <p:txBody>
          <a:bodyPr/>
          <a:lstStyle/>
          <a:p>
            <a:fld id="{F1CF25FA-8E72-4FFB-B298-32581748AA0D}" type="slidenum">
              <a:rPr lang="en-US" smtClean="0"/>
              <a:t>1</a:t>
            </a:fld>
            <a:endParaRPr lang="en-US"/>
          </a:p>
        </p:txBody>
      </p:sp>
    </p:spTree>
    <p:extLst>
      <p:ext uri="{BB962C8B-B14F-4D97-AF65-F5344CB8AC3E}">
        <p14:creationId xmlns:p14="http://schemas.microsoft.com/office/powerpoint/2010/main" val="3306230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schematic of the proposed calibration setup representing a 3D Cartesian coordinate system (e.g. calibration target coordinate frame {Target}). Once the centres of the spheres in the model are estimated with respect to each of the camera's coordinate frame, the direction of unit orthogonal vectors </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acc>
                          <m:accPr>
                            <m:chr m:val="̂"/>
                            <m:ctrlPr>
                              <a:rPr lang="en-US" sz="1200" i="1" kern="1200">
                                <a:solidFill>
                                  <a:schemeClr val="tx1"/>
                                </a:solidFill>
                                <a:effectLst/>
                                <a:latin typeface="Cambria Math" panose="02040503050406030204" pitchFamily="18" charset="0"/>
                                <a:ea typeface="+mn-ea"/>
                                <a:cs typeface="+mn-cs"/>
                              </a:rPr>
                            </m:ctrlPr>
                          </m:accPr>
                          <m:e>
                            <m:r>
                              <m:rPr>
                                <m:sty m:val="p"/>
                              </m:rPr>
                              <a:rPr lang="en-US" sz="1200" kern="1200">
                                <a:solidFill>
                                  <a:schemeClr val="tx1"/>
                                </a:solidFill>
                                <a:effectLst/>
                                <a:latin typeface="Cambria Math" panose="02040503050406030204" pitchFamily="18" charset="0"/>
                                <a:ea typeface="+mn-ea"/>
                                <a:cs typeface="+mn-cs"/>
                              </a:rPr>
                              <m:t>X</m:t>
                            </m:r>
                          </m:e>
                        </m:acc>
                      </m:e>
                      <m:sub>
                        <m:r>
                          <m:rPr>
                            <m:sty m:val="p"/>
                          </m:rPr>
                          <a:rPr lang="en-US" sz="1200" kern="1200">
                            <a:solidFill>
                              <a:schemeClr val="tx1"/>
                            </a:solidFill>
                            <a:effectLst/>
                            <a:latin typeface="Cambria Math" panose="02040503050406030204" pitchFamily="18" charset="0"/>
                            <a:ea typeface="+mn-ea"/>
                            <a:cs typeface="+mn-cs"/>
                          </a:rPr>
                          <m:t>Target</m:t>
                        </m:r>
                      </m:sub>
                    </m:sSub>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acc>
                          <m:accPr>
                            <m:chr m:val="̂"/>
                            <m:ctrlPr>
                              <a:rPr lang="en-US" sz="1200" i="1" kern="1200">
                                <a:solidFill>
                                  <a:schemeClr val="tx1"/>
                                </a:solidFill>
                                <a:effectLst/>
                                <a:latin typeface="Cambria Math" panose="02040503050406030204" pitchFamily="18" charset="0"/>
                                <a:ea typeface="+mn-ea"/>
                                <a:cs typeface="+mn-cs"/>
                              </a:rPr>
                            </m:ctrlPr>
                          </m:accPr>
                          <m:e>
                            <m:r>
                              <m:rPr>
                                <m:sty m:val="p"/>
                              </m:rPr>
                              <a:rPr lang="en-US" sz="1200" kern="1200">
                                <a:solidFill>
                                  <a:schemeClr val="tx1"/>
                                </a:solidFill>
                                <a:effectLst/>
                                <a:latin typeface="Cambria Math" panose="02040503050406030204" pitchFamily="18" charset="0"/>
                                <a:ea typeface="+mn-ea"/>
                                <a:cs typeface="+mn-cs"/>
                              </a:rPr>
                              <m:t>Y</m:t>
                            </m:r>
                          </m:e>
                        </m:acc>
                      </m:e>
                      <m:sub>
                        <m:r>
                          <m:rPr>
                            <m:sty m:val="p"/>
                          </m:rPr>
                          <a:rPr lang="en-US" sz="1200" kern="1200">
                            <a:solidFill>
                              <a:schemeClr val="tx1"/>
                            </a:solidFill>
                            <a:effectLst/>
                            <a:latin typeface="Cambria Math" panose="02040503050406030204" pitchFamily="18" charset="0"/>
                            <a:ea typeface="+mn-ea"/>
                            <a:cs typeface="+mn-cs"/>
                          </a:rPr>
                          <m:t>Target</m:t>
                        </m:r>
                      </m:sub>
                    </m:sSub>
                    <m:r>
                      <a:rPr lang="en-US" sz="1200"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acc>
                          <m:accPr>
                            <m:chr m:val="̂"/>
                            <m:ctrlPr>
                              <a:rPr lang="en-US" sz="1200" i="1" kern="1200">
                                <a:solidFill>
                                  <a:schemeClr val="tx1"/>
                                </a:solidFill>
                                <a:effectLst/>
                                <a:latin typeface="Cambria Math" panose="02040503050406030204" pitchFamily="18" charset="0"/>
                                <a:ea typeface="+mn-ea"/>
                                <a:cs typeface="+mn-cs"/>
                              </a:rPr>
                            </m:ctrlPr>
                          </m:accPr>
                          <m:e>
                            <m:r>
                              <m:rPr>
                                <m:sty m:val="p"/>
                              </m:rPr>
                              <a:rPr lang="en-US" sz="1200" kern="1200">
                                <a:solidFill>
                                  <a:schemeClr val="tx1"/>
                                </a:solidFill>
                                <a:effectLst/>
                                <a:latin typeface="Cambria Math" panose="02040503050406030204" pitchFamily="18" charset="0"/>
                                <a:ea typeface="+mn-ea"/>
                                <a:cs typeface="+mn-cs"/>
                              </a:rPr>
                              <m:t>Z</m:t>
                            </m:r>
                          </m:e>
                        </m:acc>
                      </m:e>
                      <m:sub>
                        <m:r>
                          <m:rPr>
                            <m:sty m:val="p"/>
                          </m:rPr>
                          <a:rPr lang="en-US" sz="1200" kern="1200">
                            <a:solidFill>
                              <a:schemeClr val="tx1"/>
                            </a:solidFill>
                            <a:effectLst/>
                            <a:latin typeface="Cambria Math" panose="02040503050406030204" pitchFamily="18" charset="0"/>
                            <a:ea typeface="+mn-ea"/>
                            <a:cs typeface="+mn-cs"/>
                          </a:rPr>
                          <m:t>Target</m:t>
                        </m:r>
                      </m:sub>
                    </m:sSub>
                  </m:oMath>
                </a14:m>
                <a:r>
                  <a:rPr lang="en-CA" sz="1200" kern="1200" dirty="0">
                    <a:solidFill>
                      <a:schemeClr val="tx1"/>
                    </a:solidFill>
                    <a:effectLst/>
                    <a:latin typeface="+mn-lt"/>
                    <a:ea typeface="+mn-ea"/>
                    <a:cs typeface="+mn-cs"/>
                  </a:rPr>
                  <a:t>  can be obtained with respect to each camera frame within bounded error limits. The spheres in calibration set-up are physically configured in such a way that its axes are mutually perpendicular.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transformation matrices between the calibration target tool frame and each camera frame can then be used to find homogeneous transformation matrix between cameras </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schematic of the proposed calibration setup representing a 3D Cartesian coordinate system (e.g. calibration target coordinate frame {Target}). Once the centres of the spheres in the model are estimated with respect to each of the camera's coordinate frame, the direction of unit orthogonal vectors </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X ̂_Target, Y ̂_Target, Z ̂_Target</a:t>
                </a:r>
                <a:r>
                  <a:rPr lang="en-CA" sz="1200" kern="1200" dirty="0">
                    <a:solidFill>
                      <a:schemeClr val="tx1"/>
                    </a:solidFill>
                    <a:effectLst/>
                    <a:latin typeface="+mn-lt"/>
                    <a:ea typeface="+mn-ea"/>
                    <a:cs typeface="+mn-cs"/>
                  </a:rPr>
                  <a:t>  can be obtained with respect to each camera frame within bounded error limits. The spheres in calibration set-up are physically configured in such a way that its axes are mutually perpendicular.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transformation matrices between the calibration target tool frame and each camera frame can then be used to find homogeneous transformation matrix between cameras </a:t>
                </a:r>
              </a:p>
              <a:p>
                <a:endParaRPr lang="en-US" dirty="0"/>
              </a:p>
            </p:txBody>
          </p:sp>
        </mc:Fallback>
      </mc:AlternateContent>
      <p:sp>
        <p:nvSpPr>
          <p:cNvPr id="4" name="Slide Number Placeholder 3"/>
          <p:cNvSpPr>
            <a:spLocks noGrp="1"/>
          </p:cNvSpPr>
          <p:nvPr>
            <p:ph type="sldNum" sz="quarter" idx="5"/>
          </p:nvPr>
        </p:nvSpPr>
        <p:spPr/>
        <p:txBody>
          <a:bodyPr/>
          <a:lstStyle/>
          <a:p>
            <a:fld id="{F1CF25FA-8E72-4FFB-B298-32581748AA0D}" type="slidenum">
              <a:rPr lang="en-US" smtClean="0"/>
              <a:t>15</a:t>
            </a:fld>
            <a:endParaRPr lang="en-US"/>
          </a:p>
        </p:txBody>
      </p:sp>
    </p:spTree>
    <p:extLst>
      <p:ext uri="{BB962C8B-B14F-4D97-AF65-F5344CB8AC3E}">
        <p14:creationId xmlns:p14="http://schemas.microsoft.com/office/powerpoint/2010/main" val="3063620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Here is The overall process of localization of spherical </a:t>
            </a:r>
            <a:r>
              <a:rPr lang="en-US" sz="1200" b="1" kern="1200" dirty="0" err="1">
                <a:solidFill>
                  <a:schemeClr val="tx1"/>
                </a:solidFill>
                <a:effectLst/>
                <a:latin typeface="+mn-lt"/>
                <a:ea typeface="+mn-ea"/>
                <a:cs typeface="+mn-cs"/>
              </a:rPr>
              <a:t>centre</a:t>
            </a:r>
            <a:r>
              <a:rPr lang="en-US" sz="1200" b="1" kern="1200" dirty="0">
                <a:solidFill>
                  <a:schemeClr val="tx1"/>
                </a:solidFill>
                <a:effectLst/>
                <a:latin typeface="+mn-lt"/>
                <a:ea typeface="+mn-ea"/>
                <a:cs typeface="+mn-cs"/>
              </a:rPr>
              <a:t> using either IR-based 2D data and depth-based 3D data. a) segmentation of RR strip in IR image through thresholding: mid-point and distance between strip ends act as projected </a:t>
            </a:r>
            <a:r>
              <a:rPr lang="en-US" sz="1200" b="1" kern="1200" dirty="0" err="1">
                <a:solidFill>
                  <a:schemeClr val="tx1"/>
                </a:solidFill>
                <a:effectLst/>
                <a:latin typeface="+mn-lt"/>
                <a:ea typeface="+mn-ea"/>
                <a:cs typeface="+mn-cs"/>
              </a:rPr>
              <a:t>centre</a:t>
            </a:r>
            <a:r>
              <a:rPr lang="en-US" sz="1200" b="1" kern="1200" dirty="0">
                <a:solidFill>
                  <a:schemeClr val="tx1"/>
                </a:solidFill>
                <a:effectLst/>
                <a:latin typeface="+mn-lt"/>
                <a:ea typeface="+mn-ea"/>
                <a:cs typeface="+mn-cs"/>
              </a:rPr>
              <a:t> and diameter of spherical projection for IR-based process; b) formation of circular binary mask from RR strip; c) segmentation of spherical projection in the depth image through binary mask and d) central position estimation of segmented 3D point cloud.</a:t>
            </a:r>
          </a:p>
          <a:p>
            <a:endParaRPr lang="en-US" dirty="0"/>
          </a:p>
        </p:txBody>
      </p:sp>
      <p:sp>
        <p:nvSpPr>
          <p:cNvPr id="4" name="Slide Number Placeholder 3"/>
          <p:cNvSpPr>
            <a:spLocks noGrp="1"/>
          </p:cNvSpPr>
          <p:nvPr>
            <p:ph type="sldNum" sz="quarter" idx="5"/>
          </p:nvPr>
        </p:nvSpPr>
        <p:spPr/>
        <p:txBody>
          <a:bodyPr/>
          <a:lstStyle/>
          <a:p>
            <a:fld id="{F1CF25FA-8E72-4FFB-B298-32581748AA0D}" type="slidenum">
              <a:rPr lang="en-US" smtClean="0"/>
              <a:t>16</a:t>
            </a:fld>
            <a:endParaRPr lang="en-US"/>
          </a:p>
        </p:txBody>
      </p:sp>
    </p:spTree>
    <p:extLst>
      <p:ext uri="{BB962C8B-B14F-4D97-AF65-F5344CB8AC3E}">
        <p14:creationId xmlns:p14="http://schemas.microsoft.com/office/powerpoint/2010/main" val="1559579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general guideline for the calibration setup of depth sensors using spheres with RR band</a:t>
            </a:r>
            <a:endParaRPr lang="en-US" dirty="0"/>
          </a:p>
        </p:txBody>
      </p:sp>
      <p:sp>
        <p:nvSpPr>
          <p:cNvPr id="4" name="Slide Number Placeholder 3"/>
          <p:cNvSpPr>
            <a:spLocks noGrp="1"/>
          </p:cNvSpPr>
          <p:nvPr>
            <p:ph type="sldNum" sz="quarter" idx="5"/>
          </p:nvPr>
        </p:nvSpPr>
        <p:spPr/>
        <p:txBody>
          <a:bodyPr/>
          <a:lstStyle/>
          <a:p>
            <a:fld id="{F1CF25FA-8E72-4FFB-B298-32581748AA0D}" type="slidenum">
              <a:rPr lang="en-US" smtClean="0"/>
              <a:t>17</a:t>
            </a:fld>
            <a:endParaRPr lang="en-US"/>
          </a:p>
        </p:txBody>
      </p:sp>
    </p:spTree>
    <p:extLst>
      <p:ext uri="{BB962C8B-B14F-4D97-AF65-F5344CB8AC3E}">
        <p14:creationId xmlns:p14="http://schemas.microsoft.com/office/powerpoint/2010/main" val="2040703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see on the right side that the 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localization method has performed </a:t>
            </a:r>
            <a:r>
              <a:rPr lang="en-US" sz="1200" kern="1200" dirty="0" err="1">
                <a:solidFill>
                  <a:schemeClr val="tx1"/>
                </a:solidFill>
                <a:effectLst/>
                <a:latin typeface="+mn-lt"/>
                <a:ea typeface="+mn-ea"/>
                <a:cs typeface="+mn-cs"/>
              </a:rPr>
              <a:t>beterr</a:t>
            </a:r>
            <a:r>
              <a:rPr lang="en-US" sz="1200" kern="1200" dirty="0">
                <a:solidFill>
                  <a:schemeClr val="tx1"/>
                </a:solidFill>
                <a:effectLst/>
                <a:latin typeface="+mn-lt"/>
                <a:ea typeface="+mn-ea"/>
                <a:cs typeface="+mn-cs"/>
              </a:rPr>
              <a:t> than that 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method. This is due to </a:t>
            </a:r>
            <a:r>
              <a:rPr lang="en-US" sz="1200" b="1" kern="1200" dirty="0">
                <a:solidFill>
                  <a:schemeClr val="tx1"/>
                </a:solidFill>
                <a:effectLst/>
                <a:latin typeface="+mn-lt"/>
                <a:ea typeface="+mn-ea"/>
                <a:cs typeface="+mn-cs"/>
              </a:rPr>
              <a:t>Depth data offer more accurate 3D info than provided by 2D based IR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Aslo</a:t>
            </a:r>
            <a:r>
              <a:rPr lang="en-US" sz="1200" b="1" kern="1200" dirty="0">
                <a:solidFill>
                  <a:schemeClr val="tx1"/>
                </a:solidFill>
                <a:effectLst/>
                <a:latin typeface="+mn-lt"/>
                <a:ea typeface="+mn-ea"/>
                <a:cs typeface="+mn-cs"/>
              </a:rPr>
              <a:t>, a point to be noted than As the distance between sensor and sphere increases, the spherical position estimation error tends to increase. However, if the size of the sphere is larger, then the spherical position estimation error can be maintained at a low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error in localization of sphere tends to decrease as the size of spheres increases due to the availability of more 3D surface points of sphere captured by a sensor. Hence, it is important to ensure the use of bigger RR striped spheres of calibration target model for better localization. At larger distances</a:t>
            </a:r>
          </a:p>
          <a:p>
            <a:endParaRPr lang="en-US" dirty="0"/>
          </a:p>
          <a:p>
            <a:endParaRPr lang="en-US" dirty="0"/>
          </a:p>
        </p:txBody>
      </p:sp>
      <p:sp>
        <p:nvSpPr>
          <p:cNvPr id="4" name="Slide Number Placeholder 3"/>
          <p:cNvSpPr>
            <a:spLocks noGrp="1"/>
          </p:cNvSpPr>
          <p:nvPr>
            <p:ph type="sldNum" sz="quarter" idx="5"/>
          </p:nvPr>
        </p:nvSpPr>
        <p:spPr/>
        <p:txBody>
          <a:bodyPr/>
          <a:lstStyle/>
          <a:p>
            <a:fld id="{F1CF25FA-8E72-4FFB-B298-32581748AA0D}" type="slidenum">
              <a:rPr lang="en-US" smtClean="0"/>
              <a:t>18</a:t>
            </a:fld>
            <a:endParaRPr lang="en-US"/>
          </a:p>
        </p:txBody>
      </p:sp>
    </p:spTree>
    <p:extLst>
      <p:ext uri="{BB962C8B-B14F-4D97-AF65-F5344CB8AC3E}">
        <p14:creationId xmlns:p14="http://schemas.microsoft.com/office/powerpoint/2010/main" val="1528470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picture of calibration tool</a:t>
            </a:r>
          </a:p>
        </p:txBody>
      </p:sp>
      <p:sp>
        <p:nvSpPr>
          <p:cNvPr id="4" name="Slide Number Placeholder 3"/>
          <p:cNvSpPr>
            <a:spLocks noGrp="1"/>
          </p:cNvSpPr>
          <p:nvPr>
            <p:ph type="sldNum" sz="quarter" idx="5"/>
          </p:nvPr>
        </p:nvSpPr>
        <p:spPr/>
        <p:txBody>
          <a:bodyPr/>
          <a:lstStyle/>
          <a:p>
            <a:fld id="{F1CF25FA-8E72-4FFB-B298-32581748AA0D}" type="slidenum">
              <a:rPr lang="en-US" smtClean="0"/>
              <a:t>19</a:t>
            </a:fld>
            <a:endParaRPr lang="en-US"/>
          </a:p>
        </p:txBody>
      </p:sp>
    </p:spTree>
    <p:extLst>
      <p:ext uri="{BB962C8B-B14F-4D97-AF65-F5344CB8AC3E}">
        <p14:creationId xmlns:p14="http://schemas.microsoft.com/office/powerpoint/2010/main" val="3067284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data capture from multiple depth sensors</a:t>
            </a:r>
          </a:p>
        </p:txBody>
      </p:sp>
      <p:sp>
        <p:nvSpPr>
          <p:cNvPr id="4" name="Slide Number Placeholder 3"/>
          <p:cNvSpPr>
            <a:spLocks noGrp="1"/>
          </p:cNvSpPr>
          <p:nvPr>
            <p:ph type="sldNum" sz="quarter" idx="5"/>
          </p:nvPr>
        </p:nvSpPr>
        <p:spPr/>
        <p:txBody>
          <a:bodyPr/>
          <a:lstStyle/>
          <a:p>
            <a:fld id="{F1CF25FA-8E72-4FFB-B298-32581748AA0D}" type="slidenum">
              <a:rPr lang="en-US" smtClean="0"/>
              <a:t>20</a:t>
            </a:fld>
            <a:endParaRPr lang="en-US"/>
          </a:p>
        </p:txBody>
      </p:sp>
    </p:spTree>
    <p:extLst>
      <p:ext uri="{BB962C8B-B14F-4D97-AF65-F5344CB8AC3E}">
        <p14:creationId xmlns:p14="http://schemas.microsoft.com/office/powerpoint/2010/main" val="158635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localized the four spheres of calibration tool, we choose the best 4 or 5 valid framesets. From these frameset, we further compute to find the optimized transformation matrices between target tool and sensors. These matrices gives us  extrinsic </a:t>
            </a:r>
            <a:r>
              <a:rPr lang="en-US" dirty="0" err="1"/>
              <a:t>calib</a:t>
            </a:r>
            <a:r>
              <a:rPr lang="en-US" dirty="0"/>
              <a:t> parameters between sensors</a:t>
            </a:r>
          </a:p>
        </p:txBody>
      </p:sp>
      <p:sp>
        <p:nvSpPr>
          <p:cNvPr id="4" name="Slide Number Placeholder 3"/>
          <p:cNvSpPr>
            <a:spLocks noGrp="1"/>
          </p:cNvSpPr>
          <p:nvPr>
            <p:ph type="sldNum" sz="quarter" idx="5"/>
          </p:nvPr>
        </p:nvSpPr>
        <p:spPr/>
        <p:txBody>
          <a:bodyPr/>
          <a:lstStyle/>
          <a:p>
            <a:fld id="{F1CF25FA-8E72-4FFB-B298-32581748AA0D}" type="slidenum">
              <a:rPr lang="en-US" smtClean="0"/>
              <a:t>22</a:t>
            </a:fld>
            <a:endParaRPr lang="en-US"/>
          </a:p>
        </p:txBody>
      </p:sp>
    </p:spTree>
    <p:extLst>
      <p:ext uri="{BB962C8B-B14F-4D97-AF65-F5344CB8AC3E}">
        <p14:creationId xmlns:p14="http://schemas.microsoft.com/office/powerpoint/2010/main" val="1467336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final fused point cloud of calibration target tool</a:t>
            </a:r>
          </a:p>
        </p:txBody>
      </p:sp>
      <p:sp>
        <p:nvSpPr>
          <p:cNvPr id="4" name="Slide Number Placeholder 3"/>
          <p:cNvSpPr>
            <a:spLocks noGrp="1"/>
          </p:cNvSpPr>
          <p:nvPr>
            <p:ph type="sldNum" sz="quarter" idx="5"/>
          </p:nvPr>
        </p:nvSpPr>
        <p:spPr/>
        <p:txBody>
          <a:bodyPr/>
          <a:lstStyle/>
          <a:p>
            <a:fld id="{F1CF25FA-8E72-4FFB-B298-32581748AA0D}" type="slidenum">
              <a:rPr lang="en-US" smtClean="0"/>
              <a:t>23</a:t>
            </a:fld>
            <a:endParaRPr lang="en-US"/>
          </a:p>
        </p:txBody>
      </p:sp>
    </p:spTree>
    <p:extLst>
      <p:ext uri="{BB962C8B-B14F-4D97-AF65-F5344CB8AC3E}">
        <p14:creationId xmlns:p14="http://schemas.microsoft.com/office/powerpoint/2010/main" val="2804358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comparative purposes, we show our proposed calibration method with the existing calibration techniques.</a:t>
            </a:r>
          </a:p>
        </p:txBody>
      </p:sp>
      <p:sp>
        <p:nvSpPr>
          <p:cNvPr id="4" name="Slide Number Placeholder 3"/>
          <p:cNvSpPr>
            <a:spLocks noGrp="1"/>
          </p:cNvSpPr>
          <p:nvPr>
            <p:ph type="sldNum" sz="quarter" idx="5"/>
          </p:nvPr>
        </p:nvSpPr>
        <p:spPr/>
        <p:txBody>
          <a:bodyPr/>
          <a:lstStyle/>
          <a:p>
            <a:fld id="{F1CF25FA-8E72-4FFB-B298-32581748AA0D}" type="slidenum">
              <a:rPr lang="en-US" smtClean="0"/>
              <a:t>24</a:t>
            </a:fld>
            <a:endParaRPr lang="en-US"/>
          </a:p>
        </p:txBody>
      </p:sp>
    </p:spTree>
    <p:extLst>
      <p:ext uri="{BB962C8B-B14F-4D97-AF65-F5344CB8AC3E}">
        <p14:creationId xmlns:p14="http://schemas.microsoft.com/office/powerpoint/2010/main" val="275894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tested existing methods and our proposed method on metrics : shape reconstruction and spatial consistency. And here are the results</a:t>
            </a:r>
          </a:p>
        </p:txBody>
      </p:sp>
      <p:sp>
        <p:nvSpPr>
          <p:cNvPr id="4" name="Slide Number Placeholder 3"/>
          <p:cNvSpPr>
            <a:spLocks noGrp="1"/>
          </p:cNvSpPr>
          <p:nvPr>
            <p:ph type="sldNum" sz="quarter" idx="5"/>
          </p:nvPr>
        </p:nvSpPr>
        <p:spPr/>
        <p:txBody>
          <a:bodyPr/>
          <a:lstStyle/>
          <a:p>
            <a:fld id="{F1CF25FA-8E72-4FFB-B298-32581748AA0D}" type="slidenum">
              <a:rPr lang="en-US" smtClean="0"/>
              <a:t>25</a:t>
            </a:fld>
            <a:endParaRPr lang="en-US"/>
          </a:p>
        </p:txBody>
      </p:sp>
    </p:spTree>
    <p:extLst>
      <p:ext uri="{BB962C8B-B14F-4D97-AF65-F5344CB8AC3E}">
        <p14:creationId xmlns:p14="http://schemas.microsoft.com/office/powerpoint/2010/main" val="3530213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intro, I will first talk HPR, its challenges and how these challenges can be addressed. Next, I will go over the background on the ways ppl tried to solve in the past and current methods. </a:t>
            </a:r>
          </a:p>
          <a:p>
            <a:r>
              <a:rPr lang="en-US" dirty="0"/>
              <a:t>I will then gives an overview of the proposed framework</a:t>
            </a:r>
          </a:p>
          <a:p>
            <a:r>
              <a:rPr lang="en-US" dirty="0"/>
              <a:t>I will describe about Experimental setup which is used to validate the performance of proposed framework</a:t>
            </a:r>
          </a:p>
          <a:p>
            <a:r>
              <a:rPr lang="en-US" dirty="0"/>
              <a:t>I will then talk about two stages of the proposed framework for HPR</a:t>
            </a:r>
          </a:p>
          <a:p>
            <a:r>
              <a:rPr lang="en-US" dirty="0"/>
              <a:t>Finally, I </a:t>
            </a:r>
            <a:r>
              <a:rPr lang="en-US" dirty="0" err="1"/>
              <a:t>ll</a:t>
            </a:r>
            <a:r>
              <a:rPr lang="en-US" dirty="0"/>
              <a:t> conclude this talk with discussion on future scope of this work</a:t>
            </a:r>
          </a:p>
        </p:txBody>
      </p:sp>
      <p:sp>
        <p:nvSpPr>
          <p:cNvPr id="4" name="Slide Number Placeholder 3"/>
          <p:cNvSpPr>
            <a:spLocks noGrp="1"/>
          </p:cNvSpPr>
          <p:nvPr>
            <p:ph type="sldNum" sz="quarter" idx="5"/>
          </p:nvPr>
        </p:nvSpPr>
        <p:spPr/>
        <p:txBody>
          <a:bodyPr/>
          <a:lstStyle/>
          <a:p>
            <a:fld id="{F1CF25FA-8E72-4FFB-B298-32581748AA0D}" type="slidenum">
              <a:rPr lang="en-US" smtClean="0"/>
              <a:t>2</a:t>
            </a:fld>
            <a:endParaRPr lang="en-US"/>
          </a:p>
        </p:txBody>
      </p:sp>
    </p:spTree>
    <p:extLst>
      <p:ext uri="{BB962C8B-B14F-4D97-AF65-F5344CB8AC3E}">
        <p14:creationId xmlns:p14="http://schemas.microsoft.com/office/powerpoint/2010/main" val="17641074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Qualitative </a:t>
            </a:r>
            <a:r>
              <a:rPr lang="en-US" dirty="0" err="1"/>
              <a:t>reuslts</a:t>
            </a:r>
            <a:endParaRPr lang="en-US" dirty="0"/>
          </a:p>
        </p:txBody>
      </p:sp>
      <p:sp>
        <p:nvSpPr>
          <p:cNvPr id="4" name="Slide Number Placeholder 3"/>
          <p:cNvSpPr>
            <a:spLocks noGrp="1"/>
          </p:cNvSpPr>
          <p:nvPr>
            <p:ph type="sldNum" sz="quarter" idx="5"/>
          </p:nvPr>
        </p:nvSpPr>
        <p:spPr/>
        <p:txBody>
          <a:bodyPr/>
          <a:lstStyle/>
          <a:p>
            <a:fld id="{F1CF25FA-8E72-4FFB-B298-32581748AA0D}" type="slidenum">
              <a:rPr lang="en-US" smtClean="0"/>
              <a:t>26</a:t>
            </a:fld>
            <a:endParaRPr lang="en-US"/>
          </a:p>
        </p:txBody>
      </p:sp>
    </p:spTree>
    <p:extLst>
      <p:ext uri="{BB962C8B-B14F-4D97-AF65-F5344CB8AC3E}">
        <p14:creationId xmlns:p14="http://schemas.microsoft.com/office/powerpoint/2010/main" val="3571736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CF25FA-8E72-4FFB-B298-32581748AA0D}" type="slidenum">
              <a:rPr lang="en-US" smtClean="0"/>
              <a:t>27</a:t>
            </a:fld>
            <a:endParaRPr lang="en-US"/>
          </a:p>
        </p:txBody>
      </p:sp>
    </p:spTree>
    <p:extLst>
      <p:ext uri="{BB962C8B-B14F-4D97-AF65-F5344CB8AC3E}">
        <p14:creationId xmlns:p14="http://schemas.microsoft.com/office/powerpoint/2010/main" val="955505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Quantitative results. In terms of both shape reconstruction and spatial consistency, the proposed approach produces error below 2 cm at 90% of the time which better compared to other existing approaches</a:t>
            </a:r>
          </a:p>
          <a:p>
            <a:r>
              <a:rPr lang="en-US" sz="1200" kern="1200" dirty="0">
                <a:solidFill>
                  <a:schemeClr val="tx1"/>
                </a:solidFill>
                <a:effectLst/>
                <a:latin typeface="+mn-lt"/>
                <a:ea typeface="+mn-ea"/>
                <a:cs typeface="+mn-cs"/>
              </a:rPr>
              <a:t>this calibration approach will be used to combine point clouds of data from multiple sensors </a:t>
            </a:r>
          </a:p>
          <a:p>
            <a:r>
              <a:rPr lang="en-US" sz="1200" kern="1200" dirty="0">
                <a:solidFill>
                  <a:schemeClr val="tx1"/>
                </a:solidFill>
                <a:effectLst/>
                <a:latin typeface="+mn-lt"/>
                <a:ea typeface="+mn-ea"/>
                <a:cs typeface="+mn-cs"/>
              </a:rPr>
              <a:t>thereby forming point cloud of a human subject for key body extremity detection and posture recognition. </a:t>
            </a:r>
            <a:endParaRPr lang="en-US" dirty="0"/>
          </a:p>
        </p:txBody>
      </p:sp>
      <p:sp>
        <p:nvSpPr>
          <p:cNvPr id="4" name="Slide Number Placeholder 3"/>
          <p:cNvSpPr>
            <a:spLocks noGrp="1"/>
          </p:cNvSpPr>
          <p:nvPr>
            <p:ph type="sldNum" sz="quarter" idx="5"/>
          </p:nvPr>
        </p:nvSpPr>
        <p:spPr/>
        <p:txBody>
          <a:bodyPr/>
          <a:lstStyle/>
          <a:p>
            <a:fld id="{F1CF25FA-8E72-4FFB-B298-32581748AA0D}" type="slidenum">
              <a:rPr lang="en-US" smtClean="0"/>
              <a:t>28</a:t>
            </a:fld>
            <a:endParaRPr lang="en-US"/>
          </a:p>
        </p:txBody>
      </p:sp>
    </p:spTree>
    <p:extLst>
      <p:ext uri="{BB962C8B-B14F-4D97-AF65-F5344CB8AC3E}">
        <p14:creationId xmlns:p14="http://schemas.microsoft.com/office/powerpoint/2010/main" val="379292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certain challenges are found while developing HPR system</a:t>
            </a:r>
          </a:p>
          <a:p>
            <a:r>
              <a:rPr lang="en-US" dirty="0"/>
              <a:t>Most works have successfully performed HPR with single </a:t>
            </a:r>
            <a:r>
              <a:rPr lang="en-US" dirty="0" err="1"/>
              <a:t>sensros</a:t>
            </a:r>
            <a:r>
              <a:rPr lang="en-US" dirty="0"/>
              <a:t>. However….</a:t>
            </a:r>
          </a:p>
          <a:p>
            <a:r>
              <a:rPr lang="en-US" sz="1200" kern="1200" dirty="0">
                <a:solidFill>
                  <a:schemeClr val="tx1"/>
                </a:solidFill>
                <a:effectLst/>
                <a:latin typeface="+mn-lt"/>
                <a:ea typeface="+mn-ea"/>
                <a:cs typeface="+mn-cs"/>
              </a:rPr>
              <a:t>These systems also require the subject to face the camera and perform in restricted manner …whose feature extraction can be further complicated by self-occlusion and illumination variations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challenges are addressed by  using multiple depth sensors</a:t>
            </a:r>
          </a:p>
          <a:p>
            <a:endParaRPr lang="en-US" dirty="0"/>
          </a:p>
        </p:txBody>
      </p:sp>
      <p:sp>
        <p:nvSpPr>
          <p:cNvPr id="4" name="Slide Number Placeholder 3"/>
          <p:cNvSpPr>
            <a:spLocks noGrp="1"/>
          </p:cNvSpPr>
          <p:nvPr>
            <p:ph type="sldNum" sz="quarter" idx="5"/>
          </p:nvPr>
        </p:nvSpPr>
        <p:spPr/>
        <p:txBody>
          <a:bodyPr/>
          <a:lstStyle/>
          <a:p>
            <a:fld id="{F1CF25FA-8E72-4FFB-B298-32581748AA0D}" type="slidenum">
              <a:rPr lang="en-US" smtClean="0"/>
              <a:t>4</a:t>
            </a:fld>
            <a:endParaRPr lang="en-US"/>
          </a:p>
        </p:txBody>
      </p:sp>
    </p:spTree>
    <p:extLst>
      <p:ext uri="{BB962C8B-B14F-4D97-AF65-F5344CB8AC3E}">
        <p14:creationId xmlns:p14="http://schemas.microsoft.com/office/powerpoint/2010/main" val="2856190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main advantage is that Depth sensors give precise 3D information of object ..and having multiple depth </a:t>
            </a:r>
            <a:r>
              <a:rPr lang="en-US" sz="1200" kern="1200" dirty="0" err="1">
                <a:solidFill>
                  <a:schemeClr val="tx1"/>
                </a:solidFill>
                <a:effectLst/>
                <a:latin typeface="+mn-lt"/>
                <a:ea typeface="+mn-ea"/>
                <a:cs typeface="+mn-cs"/>
              </a:rPr>
              <a:t>senosrs</a:t>
            </a:r>
            <a:r>
              <a:rPr lang="en-US" sz="1200" kern="1200" dirty="0">
                <a:solidFill>
                  <a:schemeClr val="tx1"/>
                </a:solidFill>
                <a:effectLst/>
                <a:latin typeface="+mn-lt"/>
                <a:ea typeface="+mn-ea"/>
                <a:cs typeface="+mn-cs"/>
              </a:rPr>
              <a:t> complements the existing information with more visibility and less self-occlusion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Hence, This work proposes a chromatic independent and multiple-sensors system for HPR by detecting and classifying key body extremities which can later be used in pose recognition, gait analysis and action recognition.</a:t>
            </a:r>
            <a:endParaRPr lang="en-US" dirty="0"/>
          </a:p>
        </p:txBody>
      </p:sp>
      <p:sp>
        <p:nvSpPr>
          <p:cNvPr id="4" name="Slide Number Placeholder 3"/>
          <p:cNvSpPr>
            <a:spLocks noGrp="1"/>
          </p:cNvSpPr>
          <p:nvPr>
            <p:ph type="sldNum" sz="quarter" idx="5"/>
          </p:nvPr>
        </p:nvSpPr>
        <p:spPr/>
        <p:txBody>
          <a:bodyPr/>
          <a:lstStyle/>
          <a:p>
            <a:fld id="{F1CF25FA-8E72-4FFB-B298-32581748AA0D}" type="slidenum">
              <a:rPr lang="en-US" smtClean="0"/>
              <a:t>5</a:t>
            </a:fld>
            <a:endParaRPr lang="en-US"/>
          </a:p>
        </p:txBody>
      </p:sp>
    </p:spTree>
    <p:extLst>
      <p:ext uri="{BB962C8B-B14F-4D97-AF65-F5344CB8AC3E}">
        <p14:creationId xmlns:p14="http://schemas.microsoft.com/office/powerpoint/2010/main" val="3716422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important step for any computer vision application is camera </a:t>
            </a:r>
            <a:r>
              <a:rPr lang="en-US" dirty="0" err="1"/>
              <a:t>calib</a:t>
            </a:r>
            <a:r>
              <a:rPr lang="en-US" dirty="0"/>
              <a:t>. Say first line</a:t>
            </a:r>
          </a:p>
        </p:txBody>
      </p:sp>
      <p:sp>
        <p:nvSpPr>
          <p:cNvPr id="4" name="Slide Number Placeholder 3"/>
          <p:cNvSpPr>
            <a:spLocks noGrp="1"/>
          </p:cNvSpPr>
          <p:nvPr>
            <p:ph type="sldNum" sz="quarter" idx="5"/>
          </p:nvPr>
        </p:nvSpPr>
        <p:spPr/>
        <p:txBody>
          <a:bodyPr/>
          <a:lstStyle/>
          <a:p>
            <a:fld id="{F1CF25FA-8E72-4FFB-B298-32581748AA0D}" type="slidenum">
              <a:rPr lang="en-US" smtClean="0"/>
              <a:t>7</a:t>
            </a:fld>
            <a:endParaRPr lang="en-US"/>
          </a:p>
        </p:txBody>
      </p:sp>
    </p:spTree>
    <p:extLst>
      <p:ext uri="{BB962C8B-B14F-4D97-AF65-F5344CB8AC3E}">
        <p14:creationId xmlns:p14="http://schemas.microsoft.com/office/powerpoint/2010/main" val="315793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instead of using whole depth data, a set of unique features can be extracted and used to classify key body extrema parts such as head, (R/L) hands and (R/L) feet. It is possible to estimate human poses or track gait movements by generating skeleton model with just those detected key parts. Such an approach would help in reducing training time and memory usage. </a:t>
            </a:r>
          </a:p>
          <a:p>
            <a:r>
              <a:rPr lang="en-US" sz="1200" kern="1200" dirty="0">
                <a:solidFill>
                  <a:schemeClr val="tx1"/>
                </a:solidFill>
                <a:effectLst/>
                <a:latin typeface="+mn-lt"/>
                <a:ea typeface="+mn-ea"/>
                <a:cs typeface="+mn-cs"/>
              </a:rPr>
              <a:t>The features like geodesic distance are robust against varying poses as distances are measured over body surface</a:t>
            </a:r>
          </a:p>
          <a:p>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proposed algorithm detects key parts at cluster-wise segmentation through analysis of geodesics meshes computed from a smaller dataset (less than 18k).</a:t>
            </a:r>
          </a:p>
          <a:p>
            <a:pPr lvl="2"/>
            <a:r>
              <a:rPr lang="en-US" sz="2900" dirty="0"/>
              <a:t>Measured between any two points on the surface. </a:t>
            </a:r>
          </a:p>
          <a:p>
            <a:pPr lvl="2"/>
            <a:r>
              <a:rPr lang="en-US" sz="2900" dirty="0"/>
              <a:t>Surface can be approximated by mesh graph with point cloud as vertices.</a:t>
            </a:r>
          </a:p>
          <a:p>
            <a:pPr lvl="2"/>
            <a:r>
              <a:rPr lang="en-US" sz="2900" dirty="0"/>
              <a:t>Geodesic distance is approximately computed as a sum of weighted edges between two vertices pf the graph.</a:t>
            </a:r>
          </a:p>
          <a:p>
            <a:pPr lvl="2"/>
            <a:r>
              <a:rPr lang="en-US" sz="2900" dirty="0"/>
              <a:t>Used to extract feature points thereby localizing the specific key body parts”.</a:t>
            </a:r>
          </a:p>
          <a:p>
            <a:endParaRPr lang="en-US" dirty="0"/>
          </a:p>
        </p:txBody>
      </p:sp>
      <p:sp>
        <p:nvSpPr>
          <p:cNvPr id="4" name="Slide Number Placeholder 3"/>
          <p:cNvSpPr>
            <a:spLocks noGrp="1"/>
          </p:cNvSpPr>
          <p:nvPr>
            <p:ph type="sldNum" sz="quarter" idx="5"/>
          </p:nvPr>
        </p:nvSpPr>
        <p:spPr/>
        <p:txBody>
          <a:bodyPr/>
          <a:lstStyle/>
          <a:p>
            <a:fld id="{F1CF25FA-8E72-4FFB-B298-32581748AA0D}" type="slidenum">
              <a:rPr lang="en-US" smtClean="0"/>
              <a:t>8</a:t>
            </a:fld>
            <a:endParaRPr lang="en-US"/>
          </a:p>
        </p:txBody>
      </p:sp>
    </p:spTree>
    <p:extLst>
      <p:ext uri="{BB962C8B-B14F-4D97-AF65-F5344CB8AC3E}">
        <p14:creationId xmlns:p14="http://schemas.microsoft.com/office/powerpoint/2010/main" val="3262618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200" dirty="0"/>
              <a:t>The proposed framework is divided into two stages: 1</a:t>
            </a:r>
            <a:r>
              <a:rPr lang="en-US" sz="1200" baseline="30000" dirty="0"/>
              <a:t>st</a:t>
            </a:r>
            <a:r>
              <a:rPr lang="en-US" sz="1200" dirty="0"/>
              <a:t> stage calibration</a:t>
            </a:r>
          </a:p>
          <a:p>
            <a:pPr>
              <a:lnSpc>
                <a:spcPct val="150000"/>
              </a:lnSpc>
            </a:pPr>
            <a:r>
              <a:rPr lang="en-US" sz="1200" dirty="0"/>
              <a:t>To calibrate the relative positions of multiple depth sensors for fusion of information.</a:t>
            </a:r>
          </a:p>
          <a:p>
            <a:pPr>
              <a:lnSpc>
                <a:spcPct val="150000"/>
              </a:lnSpc>
            </a:pPr>
            <a:r>
              <a:rPr lang="en-US" sz="1200" dirty="0"/>
              <a:t>2</a:t>
            </a:r>
            <a:r>
              <a:rPr lang="en-US" sz="1200" baseline="30000" dirty="0"/>
              <a:t>nd</a:t>
            </a:r>
            <a:r>
              <a:rPr lang="en-US" sz="1200" dirty="0"/>
              <a:t> stage</a:t>
            </a:r>
            <a:endParaRPr lang="en-US" sz="1200" b="1" dirty="0"/>
          </a:p>
          <a:p>
            <a:pPr>
              <a:lnSpc>
                <a:spcPct val="150000"/>
              </a:lnSpc>
            </a:pPr>
            <a:r>
              <a:rPr lang="en-US" sz="1200" dirty="0"/>
              <a:t>To generate and label key body extremity clusters through geodesic mapping.</a:t>
            </a:r>
          </a:p>
          <a:p>
            <a:pPr>
              <a:lnSpc>
                <a:spcPct val="150000"/>
              </a:lnSpc>
            </a:pPr>
            <a:r>
              <a:rPr lang="en-US" sz="1200" dirty="0"/>
              <a:t>To recognize poses through the hierarchical skeleton tree graph from labelled body extremity clusters </a:t>
            </a:r>
          </a:p>
          <a:p>
            <a:endParaRPr lang="en-US" dirty="0"/>
          </a:p>
        </p:txBody>
      </p:sp>
      <p:sp>
        <p:nvSpPr>
          <p:cNvPr id="4" name="Slide Number Placeholder 3"/>
          <p:cNvSpPr>
            <a:spLocks noGrp="1"/>
          </p:cNvSpPr>
          <p:nvPr>
            <p:ph type="sldNum" sz="quarter" idx="5"/>
          </p:nvPr>
        </p:nvSpPr>
        <p:spPr/>
        <p:txBody>
          <a:bodyPr/>
          <a:lstStyle/>
          <a:p>
            <a:fld id="{F1CF25FA-8E72-4FFB-B298-32581748AA0D}" type="slidenum">
              <a:rPr lang="en-US" smtClean="0"/>
              <a:t>10</a:t>
            </a:fld>
            <a:endParaRPr lang="en-US"/>
          </a:p>
        </p:txBody>
      </p:sp>
    </p:spTree>
    <p:extLst>
      <p:ext uri="{BB962C8B-B14F-4D97-AF65-F5344CB8AC3E}">
        <p14:creationId xmlns:p14="http://schemas.microsoft.com/office/powerpoint/2010/main" val="1910684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experimental setup is composed of 3 main structures: …….</a:t>
            </a:r>
          </a:p>
          <a:p>
            <a:r>
              <a:rPr lang="en-US" dirty="0"/>
              <a:t>Kinects sensor places in </a:t>
            </a:r>
            <a:r>
              <a:rPr lang="en-US" dirty="0" err="1"/>
              <a:t>trainagle</a:t>
            </a:r>
            <a:r>
              <a:rPr lang="en-US" dirty="0"/>
              <a:t>  to </a:t>
            </a:r>
            <a:r>
              <a:rPr lang="en-US" dirty="0" err="1"/>
              <a:t>increae</a:t>
            </a:r>
            <a:r>
              <a:rPr lang="en-US" dirty="0"/>
              <a:t> coverage for experimental observations</a:t>
            </a:r>
          </a:p>
          <a:p>
            <a:r>
              <a:rPr lang="en-US" dirty="0"/>
              <a:t>Talk about mobility area</a:t>
            </a:r>
          </a:p>
          <a:p>
            <a:r>
              <a:rPr lang="en-US" dirty="0"/>
              <a:t>Use the pointer</a:t>
            </a:r>
          </a:p>
          <a:p>
            <a:r>
              <a:rPr lang="en-US" dirty="0"/>
              <a:t>The data is collected from the network of 3 Kinect sensors in order to validate proposed framework </a:t>
            </a:r>
          </a:p>
        </p:txBody>
      </p:sp>
      <p:sp>
        <p:nvSpPr>
          <p:cNvPr id="4" name="Slide Number Placeholder 3"/>
          <p:cNvSpPr>
            <a:spLocks noGrp="1"/>
          </p:cNvSpPr>
          <p:nvPr>
            <p:ph type="sldNum" sz="quarter" idx="5"/>
          </p:nvPr>
        </p:nvSpPr>
        <p:spPr/>
        <p:txBody>
          <a:bodyPr/>
          <a:lstStyle/>
          <a:p>
            <a:fld id="{F1CF25FA-8E72-4FFB-B298-32581748AA0D}" type="slidenum">
              <a:rPr lang="en-US" smtClean="0"/>
              <a:t>12</a:t>
            </a:fld>
            <a:endParaRPr lang="en-US"/>
          </a:p>
        </p:txBody>
      </p:sp>
    </p:spTree>
    <p:extLst>
      <p:ext uri="{BB962C8B-B14F-4D97-AF65-F5344CB8AC3E}">
        <p14:creationId xmlns:p14="http://schemas.microsoft.com/office/powerpoint/2010/main" val="3470183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1st stage of propose framework calibrates multiple depth sensors. This calibration …..</a:t>
            </a:r>
          </a:p>
          <a:p>
            <a:endParaRPr lang="en-US" dirty="0"/>
          </a:p>
          <a:p>
            <a:r>
              <a:rPr lang="en-US" dirty="0"/>
              <a:t>Use of spheres for </a:t>
            </a:r>
            <a:r>
              <a:rPr lang="en-US" dirty="0" err="1"/>
              <a:t>claibration</a:t>
            </a:r>
            <a:endParaRPr lang="en-US" dirty="0"/>
          </a:p>
        </p:txBody>
      </p:sp>
      <p:sp>
        <p:nvSpPr>
          <p:cNvPr id="4" name="Slide Number Placeholder 3"/>
          <p:cNvSpPr>
            <a:spLocks noGrp="1"/>
          </p:cNvSpPr>
          <p:nvPr>
            <p:ph type="sldNum" sz="quarter" idx="5"/>
          </p:nvPr>
        </p:nvSpPr>
        <p:spPr/>
        <p:txBody>
          <a:bodyPr/>
          <a:lstStyle/>
          <a:p>
            <a:fld id="{F1CF25FA-8E72-4FFB-B298-32581748AA0D}" type="slidenum">
              <a:rPr lang="en-US" smtClean="0"/>
              <a:t>14</a:t>
            </a:fld>
            <a:endParaRPr lang="en-US"/>
          </a:p>
        </p:txBody>
      </p:sp>
    </p:spTree>
    <p:extLst>
      <p:ext uri="{BB962C8B-B14F-4D97-AF65-F5344CB8AC3E}">
        <p14:creationId xmlns:p14="http://schemas.microsoft.com/office/powerpoint/2010/main" val="3826710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BF478E-D386-4232-8472-874CC7354202}" type="datetime1">
              <a:rPr lang="en-US" smtClean="0"/>
              <a:t>11/12/2019</a:t>
            </a:fld>
            <a:endParaRPr lang="en-US" dirty="0"/>
          </a:p>
        </p:txBody>
      </p:sp>
      <p:sp>
        <p:nvSpPr>
          <p:cNvPr id="5" name="Footer Placeholder 4"/>
          <p:cNvSpPr>
            <a:spLocks noGrp="1"/>
          </p:cNvSpPr>
          <p:nvPr>
            <p:ph type="ftr" sz="quarter" idx="11"/>
          </p:nvPr>
        </p:nvSpPr>
        <p:spPr/>
        <p:txBody>
          <a:bodyPr/>
          <a:lstStyle/>
          <a:p>
            <a:r>
              <a:rPr lang="en-US"/>
              <a:t>Localization of Specific Body Part by Multiple Depth Sensors Network</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0940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87E6CD-20AE-406E-8791-B0AD458ACC89}" type="datetime1">
              <a:rPr lang="en-US" smtClean="0"/>
              <a:t>11/12/2019</a:t>
            </a:fld>
            <a:endParaRPr lang="en-US" dirty="0"/>
          </a:p>
        </p:txBody>
      </p:sp>
      <p:sp>
        <p:nvSpPr>
          <p:cNvPr id="5" name="Footer Placeholder 4"/>
          <p:cNvSpPr>
            <a:spLocks noGrp="1"/>
          </p:cNvSpPr>
          <p:nvPr>
            <p:ph type="ftr" sz="quarter" idx="11"/>
          </p:nvPr>
        </p:nvSpPr>
        <p:spPr/>
        <p:txBody>
          <a:bodyPr/>
          <a:lstStyle/>
          <a:p>
            <a:r>
              <a:rPr lang="en-US"/>
              <a:t>Localization of Specific Body Part by Multiple Depth Sensors Network</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030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3263E1-4D65-4805-8F96-3FA0B2754D65}" type="datetime1">
              <a:rPr lang="en-US" smtClean="0"/>
              <a:t>11/12/2019</a:t>
            </a:fld>
            <a:endParaRPr lang="en-US" dirty="0"/>
          </a:p>
        </p:txBody>
      </p:sp>
      <p:sp>
        <p:nvSpPr>
          <p:cNvPr id="5" name="Footer Placeholder 4"/>
          <p:cNvSpPr>
            <a:spLocks noGrp="1"/>
          </p:cNvSpPr>
          <p:nvPr>
            <p:ph type="ftr" sz="quarter" idx="11"/>
          </p:nvPr>
        </p:nvSpPr>
        <p:spPr/>
        <p:txBody>
          <a:bodyPr/>
          <a:lstStyle/>
          <a:p>
            <a:r>
              <a:rPr lang="en-US"/>
              <a:t>Localization of Specific Body Part by Multiple Depth Sensors Network</a:t>
            </a:r>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30584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28FF714-7657-4266-A98F-04820B9F55A2}" type="datetime1">
              <a:rPr lang="en-US" smtClean="0"/>
              <a:t>11/12/2019</a:t>
            </a:fld>
            <a:endParaRPr lang="en-US" dirty="0"/>
          </a:p>
        </p:txBody>
      </p:sp>
      <p:sp>
        <p:nvSpPr>
          <p:cNvPr id="6" name="Footer Placeholder 5"/>
          <p:cNvSpPr>
            <a:spLocks noGrp="1"/>
          </p:cNvSpPr>
          <p:nvPr>
            <p:ph type="ftr" sz="quarter" idx="11"/>
          </p:nvPr>
        </p:nvSpPr>
        <p:spPr/>
        <p:txBody>
          <a:bodyPr/>
          <a:lstStyle/>
          <a:p>
            <a:r>
              <a:rPr lang="en-US"/>
              <a:t>Localization of Specific Body Part by Multiple Depth Sensors Network</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1869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E0462A0-B86A-421D-82FE-000BC7E79C0F}" type="datetime1">
              <a:rPr lang="en-US" smtClean="0"/>
              <a:t>11/12/2019</a:t>
            </a:fld>
            <a:endParaRPr lang="en-US" dirty="0"/>
          </a:p>
        </p:txBody>
      </p:sp>
      <p:sp>
        <p:nvSpPr>
          <p:cNvPr id="6" name="Footer Placeholder 5"/>
          <p:cNvSpPr>
            <a:spLocks noGrp="1"/>
          </p:cNvSpPr>
          <p:nvPr>
            <p:ph type="ftr" sz="quarter" idx="11"/>
          </p:nvPr>
        </p:nvSpPr>
        <p:spPr/>
        <p:txBody>
          <a:bodyPr/>
          <a:lstStyle/>
          <a:p>
            <a:r>
              <a:rPr lang="en-US"/>
              <a:t>Localization of Specific Body Part by Multiple Depth Sensors Network</a:t>
            </a:r>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03392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BE720AA-8F04-4D7B-9FF5-2F25DDEB5534}" type="datetime1">
              <a:rPr lang="en-US" smtClean="0"/>
              <a:t>11/12/2019</a:t>
            </a:fld>
            <a:endParaRPr lang="en-US" dirty="0"/>
          </a:p>
        </p:txBody>
      </p:sp>
      <p:sp>
        <p:nvSpPr>
          <p:cNvPr id="6" name="Footer Placeholder 5"/>
          <p:cNvSpPr>
            <a:spLocks noGrp="1"/>
          </p:cNvSpPr>
          <p:nvPr>
            <p:ph type="ftr" sz="quarter" idx="11"/>
          </p:nvPr>
        </p:nvSpPr>
        <p:spPr/>
        <p:txBody>
          <a:bodyPr/>
          <a:lstStyle/>
          <a:p>
            <a:r>
              <a:rPr lang="en-US"/>
              <a:t>Localization of Specific Body Part by Multiple Depth Sensors Network</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1814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E708D0-0CD9-4B9C-8FB7-48973A53E323}" type="datetime1">
              <a:rPr lang="en-US" smtClean="0"/>
              <a:t>11/12/2019</a:t>
            </a:fld>
            <a:endParaRPr lang="en-US" dirty="0"/>
          </a:p>
        </p:txBody>
      </p:sp>
      <p:sp>
        <p:nvSpPr>
          <p:cNvPr id="5" name="Footer Placeholder 4"/>
          <p:cNvSpPr>
            <a:spLocks noGrp="1"/>
          </p:cNvSpPr>
          <p:nvPr>
            <p:ph type="ftr" sz="quarter" idx="11"/>
          </p:nvPr>
        </p:nvSpPr>
        <p:spPr/>
        <p:txBody>
          <a:bodyPr/>
          <a:lstStyle/>
          <a:p>
            <a:r>
              <a:rPr lang="en-US"/>
              <a:t>Localization of Specific Body Part by Multiple Depth Sensors Network</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4395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EB97A4-F554-498C-AF9D-02880C1EC3CB}" type="datetime1">
              <a:rPr lang="en-US" smtClean="0"/>
              <a:t>11/12/2019</a:t>
            </a:fld>
            <a:endParaRPr lang="en-US" dirty="0"/>
          </a:p>
        </p:txBody>
      </p:sp>
      <p:sp>
        <p:nvSpPr>
          <p:cNvPr id="5" name="Footer Placeholder 4"/>
          <p:cNvSpPr>
            <a:spLocks noGrp="1"/>
          </p:cNvSpPr>
          <p:nvPr>
            <p:ph type="ftr" sz="quarter" idx="11"/>
          </p:nvPr>
        </p:nvSpPr>
        <p:spPr/>
        <p:txBody>
          <a:bodyPr/>
          <a:lstStyle/>
          <a:p>
            <a:r>
              <a:rPr lang="en-US"/>
              <a:t>Localization of Specific Body Part by Multiple Depth Sensors Network</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0515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890FAC-8F34-400A-821E-91D7CF07668C}" type="datetime1">
              <a:rPr lang="en-US" smtClean="0"/>
              <a:t>11/12/2019</a:t>
            </a:fld>
            <a:endParaRPr lang="en-US" dirty="0"/>
          </a:p>
        </p:txBody>
      </p:sp>
      <p:sp>
        <p:nvSpPr>
          <p:cNvPr id="5" name="Footer Placeholder 4"/>
          <p:cNvSpPr>
            <a:spLocks noGrp="1"/>
          </p:cNvSpPr>
          <p:nvPr>
            <p:ph type="ftr" sz="quarter" idx="11"/>
          </p:nvPr>
        </p:nvSpPr>
        <p:spPr/>
        <p:txBody>
          <a:bodyPr/>
          <a:lstStyle/>
          <a:p>
            <a:r>
              <a:rPr lang="en-US"/>
              <a:t>Localization of Specific Body Part by Multiple Depth Sensors Network</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739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2E53C5-1380-4023-B4FE-847816B47955}" type="datetime1">
              <a:rPr lang="en-US" smtClean="0"/>
              <a:t>11/12/2019</a:t>
            </a:fld>
            <a:endParaRPr lang="en-US" dirty="0"/>
          </a:p>
        </p:txBody>
      </p:sp>
      <p:sp>
        <p:nvSpPr>
          <p:cNvPr id="5" name="Footer Placeholder 4"/>
          <p:cNvSpPr>
            <a:spLocks noGrp="1"/>
          </p:cNvSpPr>
          <p:nvPr>
            <p:ph type="ftr" sz="quarter" idx="11"/>
          </p:nvPr>
        </p:nvSpPr>
        <p:spPr/>
        <p:txBody>
          <a:bodyPr/>
          <a:lstStyle/>
          <a:p>
            <a:r>
              <a:rPr lang="en-US"/>
              <a:t>Localization of Specific Body Part by Multiple Depth Sensors Network</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4595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6002E2-2C2C-45A8-BFC7-45DC8B0FCE89}" type="datetime1">
              <a:rPr lang="en-US" smtClean="0"/>
              <a:t>11/12/2019</a:t>
            </a:fld>
            <a:endParaRPr lang="en-US" dirty="0"/>
          </a:p>
        </p:txBody>
      </p:sp>
      <p:sp>
        <p:nvSpPr>
          <p:cNvPr id="6" name="Footer Placeholder 5"/>
          <p:cNvSpPr>
            <a:spLocks noGrp="1"/>
          </p:cNvSpPr>
          <p:nvPr>
            <p:ph type="ftr" sz="quarter" idx="11"/>
          </p:nvPr>
        </p:nvSpPr>
        <p:spPr/>
        <p:txBody>
          <a:bodyPr/>
          <a:lstStyle/>
          <a:p>
            <a:r>
              <a:rPr lang="en-US"/>
              <a:t>Localization of Specific Body Part by Multiple Depth Sensors Network</a:t>
            </a:r>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76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999DE9-351A-4A4D-BB98-BA2DAD3D1471}" type="datetime1">
              <a:rPr lang="en-US" smtClean="0"/>
              <a:t>11/12/2019</a:t>
            </a:fld>
            <a:endParaRPr lang="en-US" dirty="0"/>
          </a:p>
        </p:txBody>
      </p:sp>
      <p:sp>
        <p:nvSpPr>
          <p:cNvPr id="8" name="Footer Placeholder 7"/>
          <p:cNvSpPr>
            <a:spLocks noGrp="1"/>
          </p:cNvSpPr>
          <p:nvPr>
            <p:ph type="ftr" sz="quarter" idx="11"/>
          </p:nvPr>
        </p:nvSpPr>
        <p:spPr/>
        <p:txBody>
          <a:bodyPr/>
          <a:lstStyle/>
          <a:p>
            <a:r>
              <a:rPr lang="en-US"/>
              <a:t>Localization of Specific Body Part by Multiple Depth Sensors Network</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3885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858E0B-9827-48E1-BF29-9E7CE35896AC}" type="datetime1">
              <a:rPr lang="en-US" smtClean="0"/>
              <a:t>11/12/2019</a:t>
            </a:fld>
            <a:endParaRPr lang="en-US" dirty="0"/>
          </a:p>
        </p:txBody>
      </p:sp>
      <p:sp>
        <p:nvSpPr>
          <p:cNvPr id="4" name="Footer Placeholder 3"/>
          <p:cNvSpPr>
            <a:spLocks noGrp="1"/>
          </p:cNvSpPr>
          <p:nvPr>
            <p:ph type="ftr" sz="quarter" idx="11"/>
          </p:nvPr>
        </p:nvSpPr>
        <p:spPr/>
        <p:txBody>
          <a:bodyPr/>
          <a:lstStyle/>
          <a:p>
            <a:r>
              <a:rPr lang="en-US"/>
              <a:t>Localization of Specific Body Part by Multiple Depth Sensors Network</a:t>
            </a:r>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2758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2BBC9F-9D6F-4926-9D9E-BF79083288D9}" type="datetime1">
              <a:rPr lang="en-US" smtClean="0"/>
              <a:t>11/12/2019</a:t>
            </a:fld>
            <a:endParaRPr lang="en-US" dirty="0"/>
          </a:p>
        </p:txBody>
      </p:sp>
      <p:sp>
        <p:nvSpPr>
          <p:cNvPr id="3" name="Footer Placeholder 2"/>
          <p:cNvSpPr>
            <a:spLocks noGrp="1"/>
          </p:cNvSpPr>
          <p:nvPr>
            <p:ph type="ftr" sz="quarter" idx="11"/>
          </p:nvPr>
        </p:nvSpPr>
        <p:spPr/>
        <p:txBody>
          <a:bodyPr/>
          <a:lstStyle/>
          <a:p>
            <a:r>
              <a:rPr lang="en-US"/>
              <a:t>Localization of Specific Body Part by Multiple Depth Sensors Network</a:t>
            </a:r>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655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940302-4848-4D56-BC8B-4F92118612D7}" type="datetime1">
              <a:rPr lang="en-US" smtClean="0"/>
              <a:t>11/12/2019</a:t>
            </a:fld>
            <a:endParaRPr lang="en-US" dirty="0"/>
          </a:p>
        </p:txBody>
      </p:sp>
      <p:sp>
        <p:nvSpPr>
          <p:cNvPr id="6" name="Footer Placeholder 5"/>
          <p:cNvSpPr>
            <a:spLocks noGrp="1"/>
          </p:cNvSpPr>
          <p:nvPr>
            <p:ph type="ftr" sz="quarter" idx="11"/>
          </p:nvPr>
        </p:nvSpPr>
        <p:spPr/>
        <p:txBody>
          <a:bodyPr/>
          <a:lstStyle/>
          <a:p>
            <a:r>
              <a:rPr lang="en-US"/>
              <a:t>Localization of Specific Body Part by Multiple Depth Sensors Network</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3635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B7FCC9-7ECB-40F8-B381-8C8FAC02EF05}" type="datetime1">
              <a:rPr lang="en-US" smtClean="0"/>
              <a:t>11/12/2019</a:t>
            </a:fld>
            <a:endParaRPr lang="en-US" dirty="0"/>
          </a:p>
        </p:txBody>
      </p:sp>
      <p:sp>
        <p:nvSpPr>
          <p:cNvPr id="6" name="Footer Placeholder 5"/>
          <p:cNvSpPr>
            <a:spLocks noGrp="1"/>
          </p:cNvSpPr>
          <p:nvPr>
            <p:ph type="ftr" sz="quarter" idx="11"/>
          </p:nvPr>
        </p:nvSpPr>
        <p:spPr/>
        <p:txBody>
          <a:bodyPr/>
          <a:lstStyle/>
          <a:p>
            <a:r>
              <a:rPr lang="en-US"/>
              <a:t>Localization of Specific Body Part by Multiple Depth Sensors Network</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7679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A9625AF-C5F4-427B-9A61-F563731466AF}" type="datetime1">
              <a:rPr lang="en-US" smtClean="0"/>
              <a:t>11/12/2019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Localization of Specific Body Part by Multiple Depth Sensors Network</a:t>
            </a:r>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8647839"/>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3.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png"/><Relationship Id="rId5" Type="http://schemas.microsoft.com/office/2007/relationships/media" Target="../media/media3.mp4"/><Relationship Id="rId15" Type="http://schemas.openxmlformats.org/officeDocument/2006/relationships/image" Target="../media/image5.jpg"/><Relationship Id="rId10" Type="http://schemas.openxmlformats.org/officeDocument/2006/relationships/notesSlide" Target="../notesSlides/notesSlide1.xml"/><Relationship Id="rId4" Type="http://schemas.openxmlformats.org/officeDocument/2006/relationships/video" Target="../media/media2.mp4"/><Relationship Id="rId9" Type="http://schemas.openxmlformats.org/officeDocument/2006/relationships/slideLayout" Target="../slideLayouts/slideLayout7.xml"/><Relationship Id="rId1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 Id="rId9"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11.xml"/><Relationship Id="rId4" Type="http://schemas.openxmlformats.org/officeDocument/2006/relationships/slide" Target="slide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microsoft.com/office/2007/relationships/hdphoto" Target="../media/hdphoto2.wdp"/><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B670CEB-63D3-4F3B-A792-5A51DA13A7F7}"/>
              </a:ext>
            </a:extLst>
          </p:cNvPr>
          <p:cNvSpPr>
            <a:spLocks noGrp="1"/>
          </p:cNvSpPr>
          <p:nvPr>
            <p:ph type="sldNum" sz="quarter" idx="12"/>
          </p:nvPr>
        </p:nvSpPr>
        <p:spPr/>
        <p:txBody>
          <a:bodyPr/>
          <a:lstStyle/>
          <a:p>
            <a:fld id="{D57F1E4F-1CFF-5643-939E-217C01CDF565}" type="slidenum">
              <a:rPr lang="en-US" smtClean="0"/>
              <a:pPr/>
              <a:t>1</a:t>
            </a:fld>
            <a:endParaRPr lang="en-US" dirty="0"/>
          </a:p>
        </p:txBody>
      </p:sp>
      <p:pic>
        <p:nvPicPr>
          <p:cNvPr id="15" name="FeatExtrem_set85">
            <a:hlinkClick r:id="" action="ppaction://media"/>
            <a:extLst>
              <a:ext uri="{FF2B5EF4-FFF2-40B4-BE49-F238E27FC236}">
                <a16:creationId xmlns:a16="http://schemas.microsoft.com/office/drawing/2014/main" id="{E29CB135-A66C-4E39-822A-D1EB7956522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1">
            <a:lum bright="-49000"/>
          </a:blip>
          <a:srcRect l="9889" t="4485" r="10037" b="3321"/>
          <a:stretch/>
        </p:blipFill>
        <p:spPr>
          <a:xfrm>
            <a:off x="1745082" y="300931"/>
            <a:ext cx="2991640" cy="2825590"/>
          </a:xfrm>
          <a:prstGeom prst="rect">
            <a:avLst/>
          </a:prstGeom>
        </p:spPr>
      </p:pic>
      <p:pic>
        <p:nvPicPr>
          <p:cNvPr id="16" name="FMapping_set85">
            <a:hlinkClick r:id="" action="ppaction://media"/>
            <a:extLst>
              <a:ext uri="{FF2B5EF4-FFF2-40B4-BE49-F238E27FC236}">
                <a16:creationId xmlns:a16="http://schemas.microsoft.com/office/drawing/2014/main" id="{DC9BCAD9-16BB-4011-832E-0DA48489EDA1}"/>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2">
            <a:lum bright="-50000" contrast="-29000"/>
          </a:blip>
          <a:srcRect l="12916" t="501" r="3548" b="7255"/>
          <a:stretch/>
        </p:blipFill>
        <p:spPr>
          <a:xfrm>
            <a:off x="8339655" y="26375"/>
            <a:ext cx="3114926" cy="2820334"/>
          </a:xfrm>
          <a:prstGeom prst="rect">
            <a:avLst/>
          </a:prstGeom>
        </p:spPr>
      </p:pic>
      <p:pic>
        <p:nvPicPr>
          <p:cNvPr id="17" name="FinalClus_set85">
            <a:hlinkClick r:id="" action="ppaction://media"/>
            <a:extLst>
              <a:ext uri="{FF2B5EF4-FFF2-40B4-BE49-F238E27FC236}">
                <a16:creationId xmlns:a16="http://schemas.microsoft.com/office/drawing/2014/main" id="{6E979660-3613-4651-B4BC-5405DC803E27}"/>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3">
            <a:lum bright="-57000"/>
          </a:blip>
          <a:srcRect l="10877" r="11383"/>
          <a:stretch/>
        </p:blipFill>
        <p:spPr>
          <a:xfrm>
            <a:off x="1782685" y="3703328"/>
            <a:ext cx="2954037" cy="2825590"/>
          </a:xfrm>
          <a:prstGeom prst="rect">
            <a:avLst/>
          </a:prstGeom>
        </p:spPr>
      </p:pic>
      <p:pic>
        <p:nvPicPr>
          <p:cNvPr id="18" name="Heirarchical_Skel_set85">
            <a:hlinkClick r:id="" action="ppaction://media"/>
            <a:extLst>
              <a:ext uri="{FF2B5EF4-FFF2-40B4-BE49-F238E27FC236}">
                <a16:creationId xmlns:a16="http://schemas.microsoft.com/office/drawing/2014/main" id="{2C616A6F-25C9-4F9A-A460-D76D3BF211DA}"/>
              </a:ext>
            </a:extLst>
          </p:cNvPr>
          <p:cNvPicPr>
            <a:picLocks noChangeAspect="1"/>
          </p:cNvPicPr>
          <p:nvPr>
            <a:videoFile r:link="rId8"/>
            <p:extLst>
              <p:ext uri="{DAA4B4D4-6D71-4841-9C94-3DE7FCFB9230}">
                <p14:media xmlns:p14="http://schemas.microsoft.com/office/powerpoint/2010/main" r:embed="rId7"/>
              </p:ext>
            </p:extLst>
          </p:nvPr>
        </p:nvPicPr>
        <p:blipFill rotWithShape="1">
          <a:blip r:embed="rId14">
            <a:lum bright="-19000" contrast="-33000"/>
          </a:blip>
          <a:srcRect l="14417" r="9284" b="5466"/>
          <a:stretch/>
        </p:blipFill>
        <p:spPr>
          <a:xfrm>
            <a:off x="7994486" y="3703328"/>
            <a:ext cx="2879705" cy="2742546"/>
          </a:xfrm>
          <a:prstGeom prst="rect">
            <a:avLst/>
          </a:prstGeom>
        </p:spPr>
      </p:pic>
      <p:sp>
        <p:nvSpPr>
          <p:cNvPr id="10" name="Title 1">
            <a:extLst>
              <a:ext uri="{FF2B5EF4-FFF2-40B4-BE49-F238E27FC236}">
                <a16:creationId xmlns:a16="http://schemas.microsoft.com/office/drawing/2014/main" id="{A1CBC893-78AC-4B17-A2D1-5CB8EE45B530}"/>
              </a:ext>
            </a:extLst>
          </p:cNvPr>
          <p:cNvSpPr txBox="1">
            <a:spLocks/>
          </p:cNvSpPr>
          <p:nvPr/>
        </p:nvSpPr>
        <p:spPr>
          <a:xfrm>
            <a:off x="1" y="3230561"/>
            <a:ext cx="11454580" cy="796593"/>
          </a:xfrm>
          <a:prstGeom prst="rect">
            <a:avLst/>
          </a:prstGeom>
          <a:solidFill>
            <a:schemeClr val="bg1"/>
          </a:solidFill>
        </p:spPr>
        <p:txBody>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endParaRPr lang="en-US" dirty="0"/>
          </a:p>
        </p:txBody>
      </p:sp>
      <p:sp>
        <p:nvSpPr>
          <p:cNvPr id="12" name="Title 1">
            <a:extLst>
              <a:ext uri="{FF2B5EF4-FFF2-40B4-BE49-F238E27FC236}">
                <a16:creationId xmlns:a16="http://schemas.microsoft.com/office/drawing/2014/main" id="{8F978820-FA4E-4CD0-8FD0-D5644D08B86E}"/>
              </a:ext>
            </a:extLst>
          </p:cNvPr>
          <p:cNvSpPr txBox="1">
            <a:spLocks/>
          </p:cNvSpPr>
          <p:nvPr/>
        </p:nvSpPr>
        <p:spPr>
          <a:xfrm>
            <a:off x="2349190" y="1336507"/>
            <a:ext cx="8915399" cy="2262781"/>
          </a:xfrm>
          <a:prstGeom prst="rect">
            <a:avLst/>
          </a:prstGeom>
        </p:spPr>
        <p:txBody>
          <a:bodyPr>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solidFill>
                  <a:schemeClr val="tx1"/>
                </a:solidFill>
              </a:rPr>
              <a:t>Clustering and Identification of Body Extremities for Pose Recognition Through a Network of Calibrated Depth Sensors</a:t>
            </a:r>
          </a:p>
        </p:txBody>
      </p:sp>
      <p:pic>
        <p:nvPicPr>
          <p:cNvPr id="20" name="Picture 19">
            <a:extLst>
              <a:ext uri="{FF2B5EF4-FFF2-40B4-BE49-F238E27FC236}">
                <a16:creationId xmlns:a16="http://schemas.microsoft.com/office/drawing/2014/main" id="{C82E7DC5-58EE-4831-8D3C-71C8DE18B146}"/>
              </a:ext>
            </a:extLst>
          </p:cNvPr>
          <p:cNvPicPr>
            <a:picLocks noChangeAspect="1"/>
          </p:cNvPicPr>
          <p:nvPr/>
        </p:nvPicPr>
        <p:blipFill>
          <a:blip r:embed="rId15"/>
          <a:stretch>
            <a:fillRect/>
          </a:stretch>
        </p:blipFill>
        <p:spPr>
          <a:xfrm>
            <a:off x="0" y="3467100"/>
            <a:ext cx="1281870" cy="640935"/>
          </a:xfrm>
          <a:prstGeom prst="rect">
            <a:avLst/>
          </a:prstGeom>
        </p:spPr>
      </p:pic>
    </p:spTree>
    <p:extLst>
      <p:ext uri="{BB962C8B-B14F-4D97-AF65-F5344CB8AC3E}">
        <p14:creationId xmlns:p14="http://schemas.microsoft.com/office/powerpoint/2010/main" val="4018385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250" fill="hold"/>
                                        <p:tgtEl>
                                          <p:spTgt spid="15"/>
                                        </p:tgtEl>
                                      </p:cBhvr>
                                    </p:cmd>
                                  </p:childTnLst>
                                </p:cTn>
                              </p:par>
                              <p:par>
                                <p:cTn id="7" presetID="1" presetClass="mediacall" presetSubtype="0" fill="hold" nodeType="withEffect">
                                  <p:stCondLst>
                                    <p:cond delay="0"/>
                                  </p:stCondLst>
                                  <p:childTnLst>
                                    <p:cmd type="call" cmd="playFrom(0.0)">
                                      <p:cBhvr>
                                        <p:cTn id="8" dur="21250" fill="hold"/>
                                        <p:tgtEl>
                                          <p:spTgt spid="16"/>
                                        </p:tgtEl>
                                      </p:cBhvr>
                                    </p:cmd>
                                  </p:childTnLst>
                                </p:cTn>
                              </p:par>
                              <p:par>
                                <p:cTn id="9" presetID="1" presetClass="mediacall" presetSubtype="0" fill="hold" nodeType="withEffect">
                                  <p:stCondLst>
                                    <p:cond delay="0"/>
                                  </p:stCondLst>
                                  <p:childTnLst>
                                    <p:cmd type="call" cmd="playFrom(0.0)">
                                      <p:cBhvr>
                                        <p:cTn id="10" dur="21250" fill="hold"/>
                                        <p:tgtEl>
                                          <p:spTgt spid="17"/>
                                        </p:tgtEl>
                                      </p:cBhvr>
                                    </p:cmd>
                                  </p:childTnLst>
                                </p:cTn>
                              </p:par>
                              <p:par>
                                <p:cTn id="11" presetID="1" presetClass="mediacall" presetSubtype="0" fill="hold" nodeType="withEffect">
                                  <p:stCondLst>
                                    <p:cond delay="0"/>
                                  </p:stCondLst>
                                  <p:childTnLst>
                                    <p:cmd type="call" cmd="playFrom(0.0)">
                                      <p:cBhvr>
                                        <p:cTn id="12" dur="2125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15"/>
                </p:tgtEl>
              </p:cMediaNode>
            </p:video>
            <p:seq concurrent="1" nextAc="seek">
              <p:cTn id="14" restart="whenNotActive" fill="hold" evtFilter="cancelBubble" nodeType="interactiveSeq">
                <p:stCondLst>
                  <p:cond evt="onClick" delay="0">
                    <p:tgtEl>
                      <p:spTgt spid="1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15"/>
                                        </p:tgtEl>
                                      </p:cBhvr>
                                    </p:cmd>
                                  </p:childTnLst>
                                </p:cTn>
                              </p:par>
                            </p:childTnLst>
                          </p:cTn>
                        </p:par>
                      </p:childTnLst>
                    </p:cTn>
                  </p:par>
                </p:childTnLst>
              </p:cTn>
              <p:nextCondLst>
                <p:cond evt="onClick" delay="0">
                  <p:tgtEl>
                    <p:spTgt spid="15"/>
                  </p:tgtEl>
                </p:cond>
              </p:nextCondLst>
            </p:seq>
            <p:video>
              <p:cMediaNode vol="80000">
                <p:cTn id="19" repeatCount="indefinite" fill="hold" display="0">
                  <p:stCondLst>
                    <p:cond delay="indefinite"/>
                  </p:stCondLst>
                </p:cTn>
                <p:tgtEl>
                  <p:spTgt spid="16"/>
                </p:tgtEl>
              </p:cMediaNode>
            </p:video>
            <p:seq concurrent="1" nextAc="seek">
              <p:cTn id="20" restart="whenNotActive" fill="hold" evtFilter="cancelBubble" nodeType="interactiveSeq">
                <p:stCondLst>
                  <p:cond evt="onClick" delay="0">
                    <p:tgtEl>
                      <p:spTgt spid="1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16"/>
                                        </p:tgtEl>
                                      </p:cBhvr>
                                    </p:cmd>
                                  </p:childTnLst>
                                </p:cTn>
                              </p:par>
                            </p:childTnLst>
                          </p:cTn>
                        </p:par>
                      </p:childTnLst>
                    </p:cTn>
                  </p:par>
                </p:childTnLst>
              </p:cTn>
              <p:nextCondLst>
                <p:cond evt="onClick" delay="0">
                  <p:tgtEl>
                    <p:spTgt spid="16"/>
                  </p:tgtEl>
                </p:cond>
              </p:nextCondLst>
            </p:seq>
            <p:video>
              <p:cMediaNode vol="80000">
                <p:cTn id="25" repeatCount="indefinite" fill="hold" display="0">
                  <p:stCondLst>
                    <p:cond delay="indefinite"/>
                  </p:stCondLst>
                </p:cTn>
                <p:tgtEl>
                  <p:spTgt spid="17"/>
                </p:tgtEl>
              </p:cMediaNode>
            </p:video>
            <p:seq concurrent="1" nextAc="seek">
              <p:cTn id="26" restart="whenNotActive" fill="hold" evtFilter="cancelBubble" nodeType="interactiveSeq">
                <p:stCondLst>
                  <p:cond evt="onClick" delay="0">
                    <p:tgtEl>
                      <p:spTgt spid="17"/>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17"/>
                                        </p:tgtEl>
                                      </p:cBhvr>
                                    </p:cmd>
                                  </p:childTnLst>
                                </p:cTn>
                              </p:par>
                            </p:childTnLst>
                          </p:cTn>
                        </p:par>
                      </p:childTnLst>
                    </p:cTn>
                  </p:par>
                </p:childTnLst>
              </p:cTn>
              <p:nextCondLst>
                <p:cond evt="onClick" delay="0">
                  <p:tgtEl>
                    <p:spTgt spid="17"/>
                  </p:tgtEl>
                </p:cond>
              </p:nextCondLst>
            </p:seq>
            <p:video>
              <p:cMediaNode vol="80000">
                <p:cTn id="31" repeatCount="indefinite" fill="hold" display="0">
                  <p:stCondLst>
                    <p:cond delay="indefinite"/>
                  </p:stCondLst>
                </p:cTn>
                <p:tgtEl>
                  <p:spTgt spid="18"/>
                </p:tgtEl>
              </p:cMediaNode>
            </p:video>
            <p:seq concurrent="1" nextAc="seek">
              <p:cTn id="32" restart="whenNotActive" fill="hold" evtFilter="cancelBubble" nodeType="interactiveSeq">
                <p:stCondLst>
                  <p:cond evt="onClick" delay="0">
                    <p:tgtEl>
                      <p:spTgt spid="1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098844-830F-4B66-A053-5425E29FBAAF}"/>
              </a:ext>
            </a:extLst>
          </p:cNvPr>
          <p:cNvSpPr>
            <a:spLocks noGrp="1"/>
          </p:cNvSpPr>
          <p:nvPr>
            <p:ph type="sldNum" sz="quarter" idx="12"/>
          </p:nvPr>
        </p:nvSpPr>
        <p:spPr>
          <a:xfrm>
            <a:off x="531812" y="787782"/>
            <a:ext cx="779767" cy="365125"/>
          </a:xfrm>
        </p:spPr>
        <p:txBody>
          <a:bodyPr/>
          <a:lstStyle/>
          <a:p>
            <a:fld id="{D57F1E4F-1CFF-5643-939E-217C01CDF565}" type="slidenum">
              <a:rPr lang="en-US" smtClean="0"/>
              <a:pPr/>
              <a:t>10</a:t>
            </a:fld>
            <a:endParaRPr lang="en-US" dirty="0"/>
          </a:p>
        </p:txBody>
      </p:sp>
      <p:pic>
        <p:nvPicPr>
          <p:cNvPr id="6" name="Picture 5">
            <a:extLst>
              <a:ext uri="{FF2B5EF4-FFF2-40B4-BE49-F238E27FC236}">
                <a16:creationId xmlns:a16="http://schemas.microsoft.com/office/drawing/2014/main" id="{56597E66-F643-471B-84E6-0C587F4622F7}"/>
              </a:ext>
            </a:extLst>
          </p:cNvPr>
          <p:cNvPicPr>
            <a:picLocks noChangeAspect="1"/>
          </p:cNvPicPr>
          <p:nvPr/>
        </p:nvPicPr>
        <p:blipFill>
          <a:blip r:embed="rId3"/>
          <a:stretch>
            <a:fillRect/>
          </a:stretch>
        </p:blipFill>
        <p:spPr>
          <a:xfrm>
            <a:off x="2281382" y="106311"/>
            <a:ext cx="7980218" cy="6557922"/>
          </a:xfrm>
          <a:prstGeom prst="rect">
            <a:avLst/>
          </a:prstGeom>
        </p:spPr>
      </p:pic>
    </p:spTree>
    <p:extLst>
      <p:ext uri="{BB962C8B-B14F-4D97-AF65-F5344CB8AC3E}">
        <p14:creationId xmlns:p14="http://schemas.microsoft.com/office/powerpoint/2010/main" val="2143745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155-B045-43DA-B0C7-8171AD1EEC00}"/>
              </a:ext>
            </a:extLst>
          </p:cNvPr>
          <p:cNvSpPr>
            <a:spLocks noGrp="1"/>
          </p:cNvSpPr>
          <p:nvPr>
            <p:ph type="title"/>
          </p:nvPr>
        </p:nvSpPr>
        <p:spPr>
          <a:xfrm>
            <a:off x="2592496" y="1533728"/>
            <a:ext cx="8915399" cy="3117040"/>
          </a:xfrm>
        </p:spPr>
        <p:txBody>
          <a:bodyPr/>
          <a:lstStyle/>
          <a:p>
            <a:r>
              <a:rPr lang="en-US" dirty="0"/>
              <a:t>Experimental Setup</a:t>
            </a:r>
          </a:p>
        </p:txBody>
      </p:sp>
      <p:sp>
        <p:nvSpPr>
          <p:cNvPr id="6" name="Slide Number Placeholder 5">
            <a:extLst>
              <a:ext uri="{FF2B5EF4-FFF2-40B4-BE49-F238E27FC236}">
                <a16:creationId xmlns:a16="http://schemas.microsoft.com/office/drawing/2014/main" id="{1FDB7B58-CEFC-4CF0-9130-C3C032FFE3DC}"/>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964430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2B950366-BDDF-4CA8-A002-28B0CC36C740}"/>
              </a:ext>
            </a:extLst>
          </p:cNvPr>
          <p:cNvGraphicFramePr>
            <a:graphicFrameLocks noGrp="1"/>
          </p:cNvGraphicFramePr>
          <p:nvPr>
            <p:ph sz="half" idx="1"/>
            <p:extLst>
              <p:ext uri="{D42A27DB-BD31-4B8C-83A1-F6EECF244321}">
                <p14:modId xmlns:p14="http://schemas.microsoft.com/office/powerpoint/2010/main" val="8637350"/>
              </p:ext>
            </p:extLst>
          </p:nvPr>
        </p:nvGraphicFramePr>
        <p:xfrm>
          <a:off x="734510" y="609657"/>
          <a:ext cx="5361490" cy="4665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Content Placeholder 10">
            <a:extLst>
              <a:ext uri="{FF2B5EF4-FFF2-40B4-BE49-F238E27FC236}">
                <a16:creationId xmlns:a16="http://schemas.microsoft.com/office/drawing/2014/main" id="{C146A2B7-031E-4E7F-AF5B-523D842CAD07}"/>
              </a:ext>
            </a:extLst>
          </p:cNvPr>
          <p:cNvPicPr>
            <a:picLocks noGrp="1" noChangeAspect="1"/>
          </p:cNvPicPr>
          <p:nvPr>
            <p:ph sz="half" idx="2"/>
          </p:nvPr>
        </p:nvPicPr>
        <p:blipFill>
          <a:blip r:embed="rId8"/>
          <a:stretch>
            <a:fillRect/>
          </a:stretch>
        </p:blipFill>
        <p:spPr>
          <a:xfrm>
            <a:off x="6454390" y="32659"/>
            <a:ext cx="5528963" cy="3434441"/>
          </a:xfrm>
          <a:prstGeom prst="rect">
            <a:avLst/>
          </a:prstGeom>
        </p:spPr>
      </p:pic>
      <p:sp>
        <p:nvSpPr>
          <p:cNvPr id="4" name="Slide Number Placeholder 3">
            <a:extLst>
              <a:ext uri="{FF2B5EF4-FFF2-40B4-BE49-F238E27FC236}">
                <a16:creationId xmlns:a16="http://schemas.microsoft.com/office/drawing/2014/main" id="{7A0EA8BC-C30E-4ECD-961F-84DBBC925422}"/>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53" name="Picture 52">
            <a:extLst>
              <a:ext uri="{FF2B5EF4-FFF2-40B4-BE49-F238E27FC236}">
                <a16:creationId xmlns:a16="http://schemas.microsoft.com/office/drawing/2014/main" id="{653B2C56-B383-401D-A294-27398A1C54F1}"/>
              </a:ext>
            </a:extLst>
          </p:cNvPr>
          <p:cNvPicPr>
            <a:picLocks noChangeAspect="1"/>
          </p:cNvPicPr>
          <p:nvPr/>
        </p:nvPicPr>
        <p:blipFill>
          <a:blip r:embed="rId9"/>
          <a:stretch>
            <a:fillRect/>
          </a:stretch>
        </p:blipFill>
        <p:spPr>
          <a:xfrm>
            <a:off x="6454390" y="3467100"/>
            <a:ext cx="5632796" cy="3358241"/>
          </a:xfrm>
          <a:prstGeom prst="rect">
            <a:avLst/>
          </a:prstGeom>
          <a:solidFill>
            <a:schemeClr val="tx1"/>
          </a:solidFill>
        </p:spPr>
      </p:pic>
    </p:spTree>
    <p:extLst>
      <p:ext uri="{BB962C8B-B14F-4D97-AF65-F5344CB8AC3E}">
        <p14:creationId xmlns:p14="http://schemas.microsoft.com/office/powerpoint/2010/main" val="2436376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155-B045-43DA-B0C7-8171AD1EEC00}"/>
              </a:ext>
            </a:extLst>
          </p:cNvPr>
          <p:cNvSpPr>
            <a:spLocks noGrp="1"/>
          </p:cNvSpPr>
          <p:nvPr>
            <p:ph type="title"/>
          </p:nvPr>
        </p:nvSpPr>
        <p:spPr>
          <a:xfrm>
            <a:off x="2452647" y="1779488"/>
            <a:ext cx="8915399" cy="3117040"/>
          </a:xfrm>
        </p:spPr>
        <p:txBody>
          <a:bodyPr/>
          <a:lstStyle/>
          <a:p>
            <a:r>
              <a:rPr lang="en-US" dirty="0"/>
              <a:t>Calibration of Multiple Depth Sensors using Spheres with Retro-Reflective Patterns</a:t>
            </a:r>
          </a:p>
        </p:txBody>
      </p:sp>
      <p:sp>
        <p:nvSpPr>
          <p:cNvPr id="6" name="Slide Number Placeholder 5">
            <a:extLst>
              <a:ext uri="{FF2B5EF4-FFF2-40B4-BE49-F238E27FC236}">
                <a16:creationId xmlns:a16="http://schemas.microsoft.com/office/drawing/2014/main" id="{1FDB7B58-CEFC-4CF0-9130-C3C032FFE3DC}"/>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972191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0A25C-0EA0-4EDD-955C-5E7EC68379BF}"/>
              </a:ext>
            </a:extLst>
          </p:cNvPr>
          <p:cNvSpPr>
            <a:spLocks noGrp="1"/>
          </p:cNvSpPr>
          <p:nvPr>
            <p:ph type="title"/>
          </p:nvPr>
        </p:nvSpPr>
        <p:spPr>
          <a:xfrm>
            <a:off x="2023066" y="1152907"/>
            <a:ext cx="8911687" cy="1280890"/>
          </a:xfrm>
        </p:spPr>
        <p:txBody>
          <a:bodyPr/>
          <a:lstStyle/>
          <a:p>
            <a:r>
              <a:rPr lang="en-US" b="1" dirty="0"/>
              <a:t>Calibration of Multiple Depth Sensors</a:t>
            </a:r>
          </a:p>
        </p:txBody>
      </p:sp>
      <p:sp>
        <p:nvSpPr>
          <p:cNvPr id="3" name="Content Placeholder 2">
            <a:extLst>
              <a:ext uri="{FF2B5EF4-FFF2-40B4-BE49-F238E27FC236}">
                <a16:creationId xmlns:a16="http://schemas.microsoft.com/office/drawing/2014/main" id="{05DBEBFF-474D-4456-9B70-CCF29BD27D82}"/>
              </a:ext>
            </a:extLst>
          </p:cNvPr>
          <p:cNvSpPr>
            <a:spLocks noGrp="1"/>
          </p:cNvSpPr>
          <p:nvPr>
            <p:ph idx="1"/>
          </p:nvPr>
        </p:nvSpPr>
        <p:spPr>
          <a:xfrm>
            <a:off x="2113374" y="2145881"/>
            <a:ext cx="9394521" cy="3777622"/>
          </a:xfrm>
        </p:spPr>
        <p:txBody>
          <a:bodyPr>
            <a:normAutofit/>
          </a:bodyPr>
          <a:lstStyle/>
          <a:p>
            <a:r>
              <a:rPr lang="en-US" sz="2400" dirty="0"/>
              <a:t>Establishes a relationship between the data collected from multiple viewpoints</a:t>
            </a:r>
          </a:p>
          <a:p>
            <a:pPr marL="0" indent="0">
              <a:buNone/>
            </a:pPr>
            <a:endParaRPr lang="en-US" sz="2400" dirty="0"/>
          </a:p>
          <a:p>
            <a:r>
              <a:rPr lang="en-US" sz="2400" dirty="0"/>
              <a:t>Enables fusion of data from multiple sources</a:t>
            </a:r>
          </a:p>
          <a:p>
            <a:pPr marL="0" indent="0">
              <a:buNone/>
            </a:pPr>
            <a:endParaRPr lang="en-US" sz="2400" dirty="0"/>
          </a:p>
          <a:p>
            <a:r>
              <a:rPr lang="en-US" sz="2400" dirty="0"/>
              <a:t>Usage of Spheres -&gt;the projections of sphere remain invariant on different view planes </a:t>
            </a:r>
          </a:p>
        </p:txBody>
      </p:sp>
      <p:sp>
        <p:nvSpPr>
          <p:cNvPr id="8" name="Slide Number Placeholder 7">
            <a:extLst>
              <a:ext uri="{FF2B5EF4-FFF2-40B4-BE49-F238E27FC236}">
                <a16:creationId xmlns:a16="http://schemas.microsoft.com/office/drawing/2014/main" id="{1C54DF19-F286-4091-BD13-BF89A50D713C}"/>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4077790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5A15817-AC67-4C4D-BE0A-031CBFB873D2}"/>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8" name="Picture 7">
            <a:extLst>
              <a:ext uri="{FF2B5EF4-FFF2-40B4-BE49-F238E27FC236}">
                <a16:creationId xmlns:a16="http://schemas.microsoft.com/office/drawing/2014/main" id="{BE919F7E-9853-4AFF-A5FA-4F1EB3468153}"/>
              </a:ext>
            </a:extLst>
          </p:cNvPr>
          <p:cNvPicPr>
            <a:picLocks noChangeAspect="1"/>
          </p:cNvPicPr>
          <p:nvPr/>
        </p:nvPicPr>
        <p:blipFill>
          <a:blip r:embed="rId3"/>
          <a:stretch>
            <a:fillRect/>
          </a:stretch>
        </p:blipFill>
        <p:spPr>
          <a:xfrm>
            <a:off x="2785452" y="630964"/>
            <a:ext cx="7227517" cy="5208944"/>
          </a:xfrm>
          <a:prstGeom prst="rect">
            <a:avLst/>
          </a:prstGeom>
          <a:solidFill>
            <a:schemeClr val="tx1"/>
          </a:solidFill>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0BB2175-4C36-4099-831D-48B96D41C70D}"/>
                  </a:ext>
                </a:extLst>
              </p:cNvPr>
              <p:cNvSpPr txBox="1"/>
              <p:nvPr/>
            </p:nvSpPr>
            <p:spPr>
              <a:xfrm>
                <a:off x="4085254" y="5919776"/>
                <a:ext cx="4346530" cy="58105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Pre>
                        <m:sPrePr>
                          <m:ctrlPr>
                            <a:rPr lang="en-US" sz="2400" i="1" smtClean="0">
                              <a:solidFill>
                                <a:schemeClr val="tx1"/>
                              </a:solidFill>
                              <a:latin typeface="Cambria Math" panose="02040503050406030204" pitchFamily="18" charset="0"/>
                            </a:rPr>
                          </m:ctrlPr>
                        </m:sPrePr>
                        <m: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𝐶</m:t>
                              </m:r>
                            </m:e>
                            <m:sub>
                              <m:r>
                                <a:rPr lang="en-US" sz="2400">
                                  <a:solidFill>
                                    <a:schemeClr val="tx1"/>
                                  </a:solidFill>
                                  <a:latin typeface="Cambria Math" panose="02040503050406030204" pitchFamily="18" charset="0"/>
                                </a:rPr>
                                <m:t>2</m:t>
                              </m:r>
                            </m:sub>
                          </m:sSub>
                        </m:sub>
                        <m:sup>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𝐶</m:t>
                              </m:r>
                            </m:e>
                            <m:sub>
                              <m:r>
                                <a:rPr lang="en-US" sz="2400">
                                  <a:solidFill>
                                    <a:schemeClr val="tx1"/>
                                  </a:solidFill>
                                  <a:latin typeface="Cambria Math" panose="02040503050406030204" pitchFamily="18" charset="0"/>
                                </a:rPr>
                                <m:t>1</m:t>
                              </m:r>
                            </m:sub>
                          </m:sSub>
                        </m:sup>
                        <m:e>
                          <m:r>
                            <a:rPr lang="en-US" sz="2400" i="1">
                              <a:solidFill>
                                <a:schemeClr val="tx1"/>
                              </a:solidFill>
                              <a:latin typeface="Cambria Math" panose="02040503050406030204" pitchFamily="18" charset="0"/>
                            </a:rPr>
                            <m:t>𝑇</m:t>
                          </m:r>
                        </m:e>
                      </m:sPre>
                      <m:r>
                        <a:rPr lang="en-US" sz="2400">
                          <a:solidFill>
                            <a:schemeClr val="tx1"/>
                          </a:solidFill>
                          <a:latin typeface="Cambria Math" panose="02040503050406030204" pitchFamily="18" charset="0"/>
                        </a:rPr>
                        <m:t>=</m:t>
                      </m:r>
                      <m:sPre>
                        <m:sPrePr>
                          <m:ctrlPr>
                            <a:rPr lang="en-US" sz="2400" i="1">
                              <a:solidFill>
                                <a:schemeClr val="tx1"/>
                              </a:solidFill>
                              <a:latin typeface="Cambria Math" panose="02040503050406030204" pitchFamily="18" charset="0"/>
                            </a:rPr>
                          </m:ctrlPr>
                        </m:sPrePr>
                        <m:sub>
                          <m:r>
                            <a:rPr lang="en-US" sz="2400" i="1">
                              <a:solidFill>
                                <a:schemeClr val="tx1"/>
                              </a:solidFill>
                              <a:latin typeface="Cambria Math" panose="02040503050406030204" pitchFamily="18" charset="0"/>
                            </a:rPr>
                            <m:t>𝑇𝑎𝑟𝑔𝑒𝑡</m:t>
                          </m:r>
                        </m:sub>
                        <m:sup>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𝐶</m:t>
                              </m:r>
                            </m:e>
                            <m:sub>
                              <m:r>
                                <a:rPr lang="en-US" sz="2400">
                                  <a:solidFill>
                                    <a:schemeClr val="tx1"/>
                                  </a:solidFill>
                                  <a:latin typeface="Cambria Math" panose="02040503050406030204" pitchFamily="18" charset="0"/>
                                </a:rPr>
                                <m:t>1</m:t>
                              </m:r>
                            </m:sub>
                          </m:sSub>
                        </m:sup>
                        <m:e>
                          <m:r>
                            <a:rPr lang="en-US" sz="2400" i="1">
                              <a:solidFill>
                                <a:schemeClr val="tx1"/>
                              </a:solidFill>
                              <a:latin typeface="Cambria Math" panose="02040503050406030204" pitchFamily="18" charset="0"/>
                            </a:rPr>
                            <m:t>𝑇</m:t>
                          </m:r>
                          <m:r>
                            <a:rPr lang="en-US" sz="2400">
                              <a:solidFill>
                                <a:schemeClr val="tx1"/>
                              </a:solidFill>
                              <a:latin typeface="Cambria Math" panose="02040503050406030204" pitchFamily="18" charset="0"/>
                            </a:rPr>
                            <m:t> </m:t>
                          </m:r>
                        </m:e>
                      </m:sPre>
                      <m:sPre>
                        <m:sPrePr>
                          <m:ctrlPr>
                            <a:rPr lang="en-US" sz="2400" i="1">
                              <a:solidFill>
                                <a:schemeClr val="tx1"/>
                              </a:solidFill>
                              <a:latin typeface="Cambria Math" panose="02040503050406030204" pitchFamily="18" charset="0"/>
                            </a:rPr>
                          </m:ctrlPr>
                        </m:sPrePr>
                        <m:sub>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𝐶</m:t>
                              </m:r>
                            </m:e>
                            <m:sub>
                              <m:r>
                                <a:rPr lang="en-US" sz="2400">
                                  <a:solidFill>
                                    <a:schemeClr val="tx1"/>
                                  </a:solidFill>
                                  <a:latin typeface="Cambria Math" panose="02040503050406030204" pitchFamily="18" charset="0"/>
                                </a:rPr>
                                <m:t>2</m:t>
                              </m:r>
                            </m:sub>
                          </m:sSub>
                        </m:sub>
                        <m:sup>
                          <m:r>
                            <a:rPr lang="en-US" sz="2400" i="1">
                              <a:solidFill>
                                <a:schemeClr val="tx1"/>
                              </a:solidFill>
                              <a:latin typeface="Cambria Math" panose="02040503050406030204" pitchFamily="18" charset="0"/>
                            </a:rPr>
                            <m:t>𝑇𝑎𝑟𝑔𝑒𝑡</m:t>
                          </m:r>
                        </m:sup>
                        <m:e>
                          <m:r>
                            <a:rPr lang="en-US" sz="2400" i="1">
                              <a:solidFill>
                                <a:schemeClr val="tx1"/>
                              </a:solidFill>
                              <a:latin typeface="Cambria Math" panose="02040503050406030204" pitchFamily="18" charset="0"/>
                            </a:rPr>
                            <m:t>𝑇</m:t>
                          </m:r>
                        </m:e>
                      </m:sPre>
                    </m:oMath>
                  </m:oMathPara>
                </a14:m>
                <a:endParaRPr lang="en-US" dirty="0"/>
              </a:p>
            </p:txBody>
          </p:sp>
        </mc:Choice>
        <mc:Fallback xmlns="">
          <p:sp>
            <p:nvSpPr>
              <p:cNvPr id="9" name="TextBox 8">
                <a:extLst>
                  <a:ext uri="{FF2B5EF4-FFF2-40B4-BE49-F238E27FC236}">
                    <a16:creationId xmlns:a16="http://schemas.microsoft.com/office/drawing/2014/main" id="{30BB2175-4C36-4099-831D-48B96D41C70D}"/>
                  </a:ext>
                </a:extLst>
              </p:cNvPr>
              <p:cNvSpPr txBox="1">
                <a:spLocks noRot="1" noChangeAspect="1" noMove="1" noResize="1" noEditPoints="1" noAdjustHandles="1" noChangeArrowheads="1" noChangeShapeType="1" noTextEdit="1"/>
              </p:cNvSpPr>
              <p:nvPr/>
            </p:nvSpPr>
            <p:spPr>
              <a:xfrm>
                <a:off x="4085254" y="5919776"/>
                <a:ext cx="4346530" cy="581057"/>
              </a:xfrm>
              <a:prstGeom prst="rect">
                <a:avLst/>
              </a:prstGeom>
              <a:blipFill>
                <a:blip r:embed="rId4"/>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0A9E5EC-293F-4973-A03C-43C0A6EC34B8}"/>
              </a:ext>
            </a:extLst>
          </p:cNvPr>
          <p:cNvSpPr txBox="1"/>
          <p:nvPr/>
        </p:nvSpPr>
        <p:spPr>
          <a:xfrm>
            <a:off x="4771200" y="144460"/>
            <a:ext cx="3256020" cy="677108"/>
          </a:xfrm>
          <a:prstGeom prst="rect">
            <a:avLst/>
          </a:prstGeom>
          <a:noFill/>
        </p:spPr>
        <p:txBody>
          <a:bodyPr wrap="none" rtlCol="0">
            <a:spAutoFit/>
          </a:bodyPr>
          <a:lstStyle/>
          <a:p>
            <a:r>
              <a:rPr lang="en-US" sz="2000" b="1" dirty="0">
                <a:latin typeface="+mj-lt"/>
                <a:cs typeface="Times New Roman" panose="02020603050405020304" pitchFamily="18" charset="0"/>
              </a:rPr>
              <a:t>Calibration Target Model</a:t>
            </a:r>
          </a:p>
          <a:p>
            <a:endParaRPr lang="en-US" dirty="0"/>
          </a:p>
        </p:txBody>
      </p:sp>
    </p:spTree>
    <p:extLst>
      <p:ext uri="{BB962C8B-B14F-4D97-AF65-F5344CB8AC3E}">
        <p14:creationId xmlns:p14="http://schemas.microsoft.com/office/powerpoint/2010/main" val="1343362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AC1D83B-D37B-4CA1-BC50-3967BA7A7B92}"/>
              </a:ext>
            </a:extLst>
          </p:cNvPr>
          <p:cNvSpPr>
            <a:spLocks noGrp="1"/>
          </p:cNvSpPr>
          <p:nvPr>
            <p:ph type="sldNum" sz="quarter" idx="12"/>
          </p:nvPr>
        </p:nvSpPr>
        <p:spPr>
          <a:xfrm>
            <a:off x="624457" y="795670"/>
            <a:ext cx="701928" cy="345464"/>
          </a:xfrm>
        </p:spPr>
        <p:txBody>
          <a:bodyPr/>
          <a:lstStyle/>
          <a:p>
            <a:fld id="{D57F1E4F-1CFF-5643-939E-217C01CDF565}" type="slidenum">
              <a:rPr lang="en-US" smtClean="0"/>
              <a:pPr/>
              <a:t>16</a:t>
            </a:fld>
            <a:endParaRPr lang="en-US" dirty="0"/>
          </a:p>
        </p:txBody>
      </p:sp>
      <p:sp>
        <p:nvSpPr>
          <p:cNvPr id="9" name="TextBox 8">
            <a:extLst>
              <a:ext uri="{FF2B5EF4-FFF2-40B4-BE49-F238E27FC236}">
                <a16:creationId xmlns:a16="http://schemas.microsoft.com/office/drawing/2014/main" id="{11B75365-C701-41DC-BE4E-7E33ED177883}"/>
              </a:ext>
            </a:extLst>
          </p:cNvPr>
          <p:cNvSpPr txBox="1"/>
          <p:nvPr/>
        </p:nvSpPr>
        <p:spPr>
          <a:xfrm>
            <a:off x="2437320" y="255448"/>
            <a:ext cx="8552341" cy="707886"/>
          </a:xfrm>
          <a:prstGeom prst="rect">
            <a:avLst/>
          </a:prstGeom>
          <a:noFill/>
        </p:spPr>
        <p:txBody>
          <a:bodyPr wrap="none" rtlCol="0">
            <a:spAutoFit/>
          </a:bodyPr>
          <a:lstStyle/>
          <a:p>
            <a:r>
              <a:rPr lang="en-US" sz="2000" b="1" dirty="0">
                <a:latin typeface="+mj-lt"/>
                <a:cs typeface="Times New Roman" panose="02020603050405020304" pitchFamily="18" charset="0"/>
              </a:rPr>
              <a:t>Localization of Retro-Reflective Stripped Sphere in a Sensor’s Frame </a:t>
            </a:r>
          </a:p>
          <a:p>
            <a:endParaRPr lang="en-US" sz="2000" dirty="0">
              <a:latin typeface="+mj-lt"/>
            </a:endParaRPr>
          </a:p>
        </p:txBody>
      </p:sp>
      <p:grpSp>
        <p:nvGrpSpPr>
          <p:cNvPr id="2" name="Group 1">
            <a:extLst>
              <a:ext uri="{FF2B5EF4-FFF2-40B4-BE49-F238E27FC236}">
                <a16:creationId xmlns:a16="http://schemas.microsoft.com/office/drawing/2014/main" id="{DDD45EDA-68E1-4A4F-93B9-02A34211E865}"/>
              </a:ext>
            </a:extLst>
          </p:cNvPr>
          <p:cNvGrpSpPr/>
          <p:nvPr/>
        </p:nvGrpSpPr>
        <p:grpSpPr>
          <a:xfrm>
            <a:off x="3715553" y="787375"/>
            <a:ext cx="7188237" cy="1715388"/>
            <a:chOff x="3715553" y="787375"/>
            <a:chExt cx="7188237" cy="1715388"/>
          </a:xfrm>
        </p:grpSpPr>
        <p:pic>
          <p:nvPicPr>
            <p:cNvPr id="44" name="Picture 43">
              <a:extLst>
                <a:ext uri="{FF2B5EF4-FFF2-40B4-BE49-F238E27FC236}">
                  <a16:creationId xmlns:a16="http://schemas.microsoft.com/office/drawing/2014/main" id="{68CBB176-DAAE-43F5-91D0-58D3CF8E28D5}"/>
                </a:ext>
              </a:extLst>
            </p:cNvPr>
            <p:cNvPicPr/>
            <p:nvPr/>
          </p:nvPicPr>
          <p:blipFill>
            <a:blip r:embed="rId3">
              <a:extLst>
                <a:ext uri="{BEBA8EAE-BF5A-486C-A8C5-ECC9F3942E4B}">
                  <a14:imgProps xmlns:a14="http://schemas.microsoft.com/office/drawing/2010/main">
                    <a14:imgLayer r:embed="rId4">
                      <a14:imgEffect>
                        <a14:brightnessContrast bright="48000"/>
                      </a14:imgEffect>
                    </a14:imgLayer>
                  </a14:imgProps>
                </a:ext>
              </a:extLst>
            </a:blip>
            <a:stretch>
              <a:fillRect/>
            </a:stretch>
          </p:blipFill>
          <p:spPr>
            <a:xfrm>
              <a:off x="4062314" y="1163151"/>
              <a:ext cx="1155562" cy="911944"/>
            </a:xfrm>
            <a:prstGeom prst="rect">
              <a:avLst/>
            </a:prstGeom>
            <a:ln>
              <a:solidFill>
                <a:schemeClr val="tx1"/>
              </a:solidFill>
            </a:ln>
          </p:spPr>
        </p:pic>
        <p:sp>
          <p:nvSpPr>
            <p:cNvPr id="45" name="TextBox 44">
              <a:extLst>
                <a:ext uri="{FF2B5EF4-FFF2-40B4-BE49-F238E27FC236}">
                  <a16:creationId xmlns:a16="http://schemas.microsoft.com/office/drawing/2014/main" id="{3D5F057D-2EBB-4D31-BA0B-0E1CB357390E}"/>
                </a:ext>
              </a:extLst>
            </p:cNvPr>
            <p:cNvSpPr txBox="1"/>
            <p:nvPr/>
          </p:nvSpPr>
          <p:spPr>
            <a:xfrm>
              <a:off x="4208187" y="2024339"/>
              <a:ext cx="1009688" cy="235028"/>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IR image</a:t>
              </a:r>
            </a:p>
          </p:txBody>
        </p:sp>
        <p:grpSp>
          <p:nvGrpSpPr>
            <p:cNvPr id="47" name="Group 46">
              <a:extLst>
                <a:ext uri="{FF2B5EF4-FFF2-40B4-BE49-F238E27FC236}">
                  <a16:creationId xmlns:a16="http://schemas.microsoft.com/office/drawing/2014/main" id="{F36868D0-36E0-4423-B0E2-07D691F415F4}"/>
                </a:ext>
              </a:extLst>
            </p:cNvPr>
            <p:cNvGrpSpPr/>
            <p:nvPr/>
          </p:nvGrpSpPr>
          <p:grpSpPr>
            <a:xfrm>
              <a:off x="6330153" y="1163150"/>
              <a:ext cx="1165671" cy="884468"/>
              <a:chOff x="3877172" y="164395"/>
              <a:chExt cx="1383912" cy="1335140"/>
            </a:xfrm>
          </p:grpSpPr>
          <p:pic>
            <p:nvPicPr>
              <p:cNvPr id="48" name="Picture 47">
                <a:extLst>
                  <a:ext uri="{FF2B5EF4-FFF2-40B4-BE49-F238E27FC236}">
                    <a16:creationId xmlns:a16="http://schemas.microsoft.com/office/drawing/2014/main" id="{28089299-71C6-47AE-B66B-F984B2A734CE}"/>
                  </a:ext>
                </a:extLst>
              </p:cNvPr>
              <p:cNvPicPr>
                <a:picLocks noChangeAspect="1"/>
              </p:cNvPicPr>
              <p:nvPr/>
            </p:nvPicPr>
            <p:blipFill>
              <a:blip r:embed="rId5"/>
              <a:stretch>
                <a:fillRect/>
              </a:stretch>
            </p:blipFill>
            <p:spPr>
              <a:xfrm>
                <a:off x="3877172" y="164395"/>
                <a:ext cx="1383912" cy="1335140"/>
              </a:xfrm>
              <a:prstGeom prst="rect">
                <a:avLst/>
              </a:prstGeom>
              <a:ln>
                <a:solidFill>
                  <a:schemeClr val="tx1"/>
                </a:solidFill>
              </a:ln>
            </p:spPr>
          </p:pic>
          <p:sp>
            <p:nvSpPr>
              <p:cNvPr id="49" name="Oval 48">
                <a:extLst>
                  <a:ext uri="{FF2B5EF4-FFF2-40B4-BE49-F238E27FC236}">
                    <a16:creationId xmlns:a16="http://schemas.microsoft.com/office/drawing/2014/main" id="{A3FE3D27-C9C6-4EF8-9872-DB35CC3742CC}"/>
                  </a:ext>
                </a:extLst>
              </p:cNvPr>
              <p:cNvSpPr/>
              <p:nvPr/>
            </p:nvSpPr>
            <p:spPr>
              <a:xfrm>
                <a:off x="4603833" y="767645"/>
                <a:ext cx="50800" cy="50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Arrow: Right 58">
              <a:extLst>
                <a:ext uri="{FF2B5EF4-FFF2-40B4-BE49-F238E27FC236}">
                  <a16:creationId xmlns:a16="http://schemas.microsoft.com/office/drawing/2014/main" id="{ED430C1F-B9C7-4930-B205-B53F720A26D8}"/>
                </a:ext>
              </a:extLst>
            </p:cNvPr>
            <p:cNvSpPr/>
            <p:nvPr/>
          </p:nvSpPr>
          <p:spPr>
            <a:xfrm>
              <a:off x="5260665" y="1739043"/>
              <a:ext cx="1027000" cy="310479"/>
            </a:xfrm>
            <a:prstGeom prst="rightArrow">
              <a:avLst/>
            </a:prstGeom>
            <a:solidFill>
              <a:srgbClr val="00B0F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FD6119B0-658F-40CF-9564-4FE636678D92}"/>
                </a:ext>
              </a:extLst>
            </p:cNvPr>
            <p:cNvSpPr txBox="1"/>
            <p:nvPr/>
          </p:nvSpPr>
          <p:spPr>
            <a:xfrm>
              <a:off x="5114158" y="1175703"/>
              <a:ext cx="1192049" cy="600164"/>
            </a:xfrm>
            <a:prstGeom prst="rect">
              <a:avLst/>
            </a:prstGeom>
            <a:noFill/>
          </p:spPr>
          <p:txBody>
            <a:bodyPr wrap="square" rtlCol="0">
              <a:spAutoFit/>
            </a:bodyPr>
            <a:lstStyle/>
            <a:p>
              <a:pPr algn="ctr"/>
              <a:r>
                <a:rPr lang="en-US" sz="1100" b="1" dirty="0">
                  <a:solidFill>
                    <a:srgbClr val="FF0000"/>
                  </a:solidFill>
                  <a:latin typeface="Arial" panose="020B0604020202020204" pitchFamily="34" charset="0"/>
                  <a:cs typeface="Arial" panose="020B0604020202020204" pitchFamily="34" charset="0"/>
                </a:rPr>
                <a:t>Segmentation  through thresholding</a:t>
              </a:r>
            </a:p>
          </p:txBody>
        </p:sp>
        <p:sp>
          <p:nvSpPr>
            <p:cNvPr id="61" name="TextBox 60">
              <a:extLst>
                <a:ext uri="{FF2B5EF4-FFF2-40B4-BE49-F238E27FC236}">
                  <a16:creationId xmlns:a16="http://schemas.microsoft.com/office/drawing/2014/main" id="{7976B3FC-F19C-4577-99C5-C360D2B3B10A}"/>
                </a:ext>
              </a:extLst>
            </p:cNvPr>
            <p:cNvSpPr txBox="1"/>
            <p:nvPr/>
          </p:nvSpPr>
          <p:spPr>
            <a:xfrm>
              <a:off x="6135518" y="1969253"/>
              <a:ext cx="1898263" cy="307777"/>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Segmented RR </a:t>
              </a:r>
              <a:r>
                <a:rPr lang="en-US" sz="1400" b="1" dirty="0">
                  <a:latin typeface="Arial" panose="020B0604020202020204" pitchFamily="34" charset="0"/>
                  <a:cs typeface="Arial" panose="020B0604020202020204" pitchFamily="34" charset="0"/>
                </a:rPr>
                <a:t>strip</a:t>
              </a:r>
            </a:p>
          </p:txBody>
        </p:sp>
        <p:sp>
          <p:nvSpPr>
            <p:cNvPr id="73" name="Arrow: Right 72">
              <a:extLst>
                <a:ext uri="{FF2B5EF4-FFF2-40B4-BE49-F238E27FC236}">
                  <a16:creationId xmlns:a16="http://schemas.microsoft.com/office/drawing/2014/main" id="{498FCEA5-9515-4F95-8963-54BB4C13E84F}"/>
                </a:ext>
              </a:extLst>
            </p:cNvPr>
            <p:cNvSpPr/>
            <p:nvPr/>
          </p:nvSpPr>
          <p:spPr>
            <a:xfrm>
              <a:off x="7538313" y="1739043"/>
              <a:ext cx="1027000" cy="310479"/>
            </a:xfrm>
            <a:prstGeom prst="rightArrow">
              <a:avLst/>
            </a:prstGeom>
            <a:solidFill>
              <a:srgbClr val="00B0F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A88F36DA-F8AD-48BE-8CE6-E5A043D4C3BD}"/>
                </a:ext>
              </a:extLst>
            </p:cNvPr>
            <p:cNvSpPr txBox="1"/>
            <p:nvPr/>
          </p:nvSpPr>
          <p:spPr>
            <a:xfrm>
              <a:off x="7476306" y="1264993"/>
              <a:ext cx="1222481" cy="600164"/>
            </a:xfrm>
            <a:prstGeom prst="rect">
              <a:avLst/>
            </a:prstGeom>
            <a:noFill/>
          </p:spPr>
          <p:txBody>
            <a:bodyPr wrap="square" rtlCol="0">
              <a:spAutoFit/>
            </a:bodyPr>
            <a:lstStyle/>
            <a:p>
              <a:pPr algn="ctr"/>
              <a:r>
                <a:rPr lang="en-US" sz="1100" b="1" dirty="0">
                  <a:solidFill>
                    <a:srgbClr val="FF0000"/>
                  </a:solidFill>
                  <a:latin typeface="Arial" panose="020B0604020202020204" pitchFamily="34" charset="0"/>
                  <a:cs typeface="Arial" panose="020B0604020202020204" pitchFamily="34" charset="0"/>
                </a:rPr>
                <a:t>3D projection of the </a:t>
              </a:r>
              <a:r>
                <a:rPr lang="en-US" sz="1100" b="1" dirty="0" err="1">
                  <a:solidFill>
                    <a:srgbClr val="FF0000"/>
                  </a:solidFill>
                  <a:latin typeface="Arial" panose="020B0604020202020204" pitchFamily="34" charset="0"/>
                  <a:cs typeface="Arial" panose="020B0604020202020204" pitchFamily="34" charset="0"/>
                </a:rPr>
                <a:t>centre</a:t>
              </a:r>
              <a:r>
                <a:rPr lang="en-US" sz="1100" b="1" dirty="0">
                  <a:solidFill>
                    <a:srgbClr val="FF0000"/>
                  </a:solidFill>
                  <a:latin typeface="Arial" panose="020B0604020202020204" pitchFamily="34" charset="0"/>
                  <a:cs typeface="Arial" panose="020B0604020202020204" pitchFamily="34" charset="0"/>
                </a:rPr>
                <a:t> point</a:t>
              </a:r>
            </a:p>
          </p:txBody>
        </p:sp>
        <p:sp>
          <p:nvSpPr>
            <p:cNvPr id="75" name="TextBox 74">
              <a:extLst>
                <a:ext uri="{FF2B5EF4-FFF2-40B4-BE49-F238E27FC236}">
                  <a16:creationId xmlns:a16="http://schemas.microsoft.com/office/drawing/2014/main" id="{1A3DA8E4-87C5-43FD-B83D-E88773A6BA52}"/>
                </a:ext>
              </a:extLst>
            </p:cNvPr>
            <p:cNvSpPr txBox="1"/>
            <p:nvPr/>
          </p:nvSpPr>
          <p:spPr>
            <a:xfrm>
              <a:off x="8653752" y="1165286"/>
              <a:ext cx="2088675" cy="1200329"/>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solidFill>
                    <a:schemeClr val="tx1"/>
                  </a:solidFill>
                </a:rPr>
                <a:t>With known nominal radius of sphere, the central point between ends of the strip can be projected as 3D spherical </a:t>
              </a:r>
              <a:r>
                <a:rPr lang="en-US" sz="1200" b="1" dirty="0" err="1">
                  <a:solidFill>
                    <a:schemeClr val="tx1"/>
                  </a:solidFill>
                </a:rPr>
                <a:t>centre</a:t>
              </a:r>
              <a:r>
                <a:rPr lang="en-US" sz="1200" b="1" dirty="0">
                  <a:solidFill>
                    <a:schemeClr val="tx1"/>
                  </a:solidFill>
                </a:rPr>
                <a:t> </a:t>
              </a:r>
            </a:p>
          </p:txBody>
        </p:sp>
        <p:sp>
          <p:nvSpPr>
            <p:cNvPr id="3" name="Rectangle: Rounded Corners 2">
              <a:extLst>
                <a:ext uri="{FF2B5EF4-FFF2-40B4-BE49-F238E27FC236}">
                  <a16:creationId xmlns:a16="http://schemas.microsoft.com/office/drawing/2014/main" id="{53D41A1A-2303-46FC-AC1A-54B28B0122AD}"/>
                </a:ext>
              </a:extLst>
            </p:cNvPr>
            <p:cNvSpPr/>
            <p:nvPr/>
          </p:nvSpPr>
          <p:spPr>
            <a:xfrm>
              <a:off x="3715553" y="819898"/>
              <a:ext cx="7188237" cy="1682865"/>
            </a:xfrm>
            <a:prstGeom prst="round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B2A0382F-9202-433B-B598-69B6772F6E51}"/>
                </a:ext>
              </a:extLst>
            </p:cNvPr>
            <p:cNvSpPr txBox="1"/>
            <p:nvPr/>
          </p:nvSpPr>
          <p:spPr>
            <a:xfrm>
              <a:off x="6751989" y="787375"/>
              <a:ext cx="3991895" cy="307777"/>
            </a:xfrm>
            <a:prstGeom prst="rect">
              <a:avLst/>
            </a:prstGeom>
            <a:noFill/>
          </p:spPr>
          <p:txBody>
            <a:bodyPr wrap="square" rtlCol="0">
              <a:spAutoFit/>
            </a:bodyPr>
            <a:lstStyle/>
            <a:p>
              <a:r>
                <a:rPr lang="en-US" sz="1400" b="1" dirty="0">
                  <a:solidFill>
                    <a:srgbClr val="9F5FCF"/>
                  </a:solidFill>
                  <a:latin typeface="Arial" panose="020B0604020202020204" pitchFamily="34" charset="0"/>
                  <a:cs typeface="Arial" panose="020B0604020202020204" pitchFamily="34" charset="0"/>
                </a:rPr>
                <a:t>2D IR-based localization of spherical </a:t>
              </a:r>
              <a:r>
                <a:rPr lang="en-US" sz="1400" b="1" dirty="0" err="1">
                  <a:solidFill>
                    <a:srgbClr val="9F5FCF"/>
                  </a:solidFill>
                  <a:latin typeface="Arial" panose="020B0604020202020204" pitchFamily="34" charset="0"/>
                  <a:cs typeface="Arial" panose="020B0604020202020204" pitchFamily="34" charset="0"/>
                </a:rPr>
                <a:t>centre</a:t>
              </a:r>
              <a:endParaRPr lang="en-US" sz="1400" b="1" dirty="0">
                <a:solidFill>
                  <a:srgbClr val="9F5FCF"/>
                </a:solidFill>
                <a:latin typeface="Arial" panose="020B0604020202020204" pitchFamily="34" charset="0"/>
                <a:cs typeface="Arial" panose="020B0604020202020204" pitchFamily="34" charset="0"/>
              </a:endParaRPr>
            </a:p>
          </p:txBody>
        </p:sp>
      </p:grpSp>
      <p:grpSp>
        <p:nvGrpSpPr>
          <p:cNvPr id="5" name="Group 4">
            <a:extLst>
              <a:ext uri="{FF2B5EF4-FFF2-40B4-BE49-F238E27FC236}">
                <a16:creationId xmlns:a16="http://schemas.microsoft.com/office/drawing/2014/main" id="{76610126-0625-468E-BD9C-E090D4AAA282}"/>
              </a:ext>
            </a:extLst>
          </p:cNvPr>
          <p:cNvGrpSpPr/>
          <p:nvPr/>
        </p:nvGrpSpPr>
        <p:grpSpPr>
          <a:xfrm>
            <a:off x="2251162" y="1024157"/>
            <a:ext cx="6030636" cy="5723113"/>
            <a:chOff x="2251162" y="1024157"/>
            <a:chExt cx="6030636" cy="5723113"/>
          </a:xfrm>
        </p:grpSpPr>
        <p:pic>
          <p:nvPicPr>
            <p:cNvPr id="43" name="Picture 42">
              <a:extLst>
                <a:ext uri="{FF2B5EF4-FFF2-40B4-BE49-F238E27FC236}">
                  <a16:creationId xmlns:a16="http://schemas.microsoft.com/office/drawing/2014/main" id="{D6A92D86-8AF7-4BA7-8E94-E266C97688D8}"/>
                </a:ext>
              </a:extLst>
            </p:cNvPr>
            <p:cNvPicPr/>
            <p:nvPr/>
          </p:nvPicPr>
          <p:blipFill>
            <a:blip r:embed="rId6"/>
            <a:stretch>
              <a:fillRect/>
            </a:stretch>
          </p:blipFill>
          <p:spPr>
            <a:xfrm>
              <a:off x="4062314" y="2671509"/>
              <a:ext cx="1155562" cy="902484"/>
            </a:xfrm>
            <a:prstGeom prst="rect">
              <a:avLst/>
            </a:prstGeom>
            <a:ln>
              <a:solidFill>
                <a:schemeClr val="tx1"/>
              </a:solidFill>
            </a:ln>
          </p:spPr>
        </p:pic>
        <p:sp>
          <p:nvSpPr>
            <p:cNvPr id="46" name="TextBox 45">
              <a:extLst>
                <a:ext uri="{FF2B5EF4-FFF2-40B4-BE49-F238E27FC236}">
                  <a16:creationId xmlns:a16="http://schemas.microsoft.com/office/drawing/2014/main" id="{0C94F113-0720-47EF-85E1-C174C2FE93F2}"/>
                </a:ext>
              </a:extLst>
            </p:cNvPr>
            <p:cNvSpPr txBox="1"/>
            <p:nvPr/>
          </p:nvSpPr>
          <p:spPr>
            <a:xfrm>
              <a:off x="4067664" y="3553307"/>
              <a:ext cx="1204496" cy="235028"/>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Depth image</a:t>
              </a:r>
            </a:p>
          </p:txBody>
        </p:sp>
        <p:grpSp>
          <p:nvGrpSpPr>
            <p:cNvPr id="50" name="Group 49">
              <a:extLst>
                <a:ext uri="{FF2B5EF4-FFF2-40B4-BE49-F238E27FC236}">
                  <a16:creationId xmlns:a16="http://schemas.microsoft.com/office/drawing/2014/main" id="{4E9FB8C6-EAF5-49E6-BAB2-3329F11F76D6}"/>
                </a:ext>
              </a:extLst>
            </p:cNvPr>
            <p:cNvGrpSpPr/>
            <p:nvPr/>
          </p:nvGrpSpPr>
          <p:grpSpPr>
            <a:xfrm>
              <a:off x="6319902" y="2643743"/>
              <a:ext cx="1253482" cy="927796"/>
              <a:chOff x="3877172" y="1960298"/>
              <a:chExt cx="1407711" cy="1315598"/>
            </a:xfrm>
          </p:grpSpPr>
          <p:pic>
            <p:nvPicPr>
              <p:cNvPr id="51" name="Picture 50">
                <a:extLst>
                  <a:ext uri="{FF2B5EF4-FFF2-40B4-BE49-F238E27FC236}">
                    <a16:creationId xmlns:a16="http://schemas.microsoft.com/office/drawing/2014/main" id="{E03DD560-E7F1-4210-B9AA-C71EAFE2FBDF}"/>
                  </a:ext>
                </a:extLst>
              </p:cNvPr>
              <p:cNvPicPr>
                <a:picLocks noChangeAspect="1"/>
              </p:cNvPicPr>
              <p:nvPr/>
            </p:nvPicPr>
            <p:blipFill>
              <a:blip r:embed="rId7"/>
              <a:stretch>
                <a:fillRect/>
              </a:stretch>
            </p:blipFill>
            <p:spPr>
              <a:xfrm>
                <a:off x="3877172" y="1960298"/>
                <a:ext cx="1407711" cy="1315598"/>
              </a:xfrm>
              <a:prstGeom prst="rect">
                <a:avLst/>
              </a:prstGeom>
              <a:ln>
                <a:solidFill>
                  <a:schemeClr val="tx1"/>
                </a:solidFill>
              </a:ln>
            </p:spPr>
          </p:pic>
          <p:sp>
            <p:nvSpPr>
              <p:cNvPr id="52" name="Oval 51">
                <a:extLst>
                  <a:ext uri="{FF2B5EF4-FFF2-40B4-BE49-F238E27FC236}">
                    <a16:creationId xmlns:a16="http://schemas.microsoft.com/office/drawing/2014/main" id="{1B074F88-2EB0-41FD-88E1-BB0DDC64C03D}"/>
                  </a:ext>
                </a:extLst>
              </p:cNvPr>
              <p:cNvSpPr/>
              <p:nvPr/>
            </p:nvSpPr>
            <p:spPr>
              <a:xfrm>
                <a:off x="4619572" y="2565261"/>
                <a:ext cx="50800" cy="508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3" name="Group 52">
              <a:extLst>
                <a:ext uri="{FF2B5EF4-FFF2-40B4-BE49-F238E27FC236}">
                  <a16:creationId xmlns:a16="http://schemas.microsoft.com/office/drawing/2014/main" id="{52E9ADE1-873C-4598-9792-FF59C94E8B83}"/>
                </a:ext>
              </a:extLst>
            </p:cNvPr>
            <p:cNvGrpSpPr/>
            <p:nvPr/>
          </p:nvGrpSpPr>
          <p:grpSpPr>
            <a:xfrm>
              <a:off x="5067469" y="3759803"/>
              <a:ext cx="1165671" cy="911945"/>
              <a:chOff x="3077072" y="3815290"/>
              <a:chExt cx="1383912" cy="1333501"/>
            </a:xfrm>
          </p:grpSpPr>
          <p:pic>
            <p:nvPicPr>
              <p:cNvPr id="54" name="Picture 53">
                <a:extLst>
                  <a:ext uri="{FF2B5EF4-FFF2-40B4-BE49-F238E27FC236}">
                    <a16:creationId xmlns:a16="http://schemas.microsoft.com/office/drawing/2014/main" id="{4AB86AFA-501C-4A28-986C-9F6107B98FAD}"/>
                  </a:ext>
                </a:extLst>
              </p:cNvPr>
              <p:cNvPicPr>
                <a:picLocks noChangeAspect="1"/>
              </p:cNvPicPr>
              <p:nvPr/>
            </p:nvPicPr>
            <p:blipFill>
              <a:blip r:embed="rId8"/>
              <a:stretch>
                <a:fillRect/>
              </a:stretch>
            </p:blipFill>
            <p:spPr>
              <a:xfrm>
                <a:off x="3077072" y="3815290"/>
                <a:ext cx="1383912" cy="1333501"/>
              </a:xfrm>
              <a:prstGeom prst="rect">
                <a:avLst/>
              </a:prstGeom>
              <a:ln>
                <a:solidFill>
                  <a:schemeClr val="tx1"/>
                </a:solidFill>
              </a:ln>
            </p:spPr>
          </p:pic>
          <p:sp>
            <p:nvSpPr>
              <p:cNvPr id="55" name="Oval 54">
                <a:extLst>
                  <a:ext uri="{FF2B5EF4-FFF2-40B4-BE49-F238E27FC236}">
                    <a16:creationId xmlns:a16="http://schemas.microsoft.com/office/drawing/2014/main" id="{C27F36FC-E6F3-44B0-BFD2-69664ADD301B}"/>
                  </a:ext>
                </a:extLst>
              </p:cNvPr>
              <p:cNvSpPr/>
              <p:nvPr/>
            </p:nvSpPr>
            <p:spPr>
              <a:xfrm>
                <a:off x="3839072" y="4378696"/>
                <a:ext cx="50800" cy="50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6" name="Group 55">
              <a:extLst>
                <a:ext uri="{FF2B5EF4-FFF2-40B4-BE49-F238E27FC236}">
                  <a16:creationId xmlns:a16="http://schemas.microsoft.com/office/drawing/2014/main" id="{51382110-8833-4BC6-AB75-A902ADE29FE4}"/>
                </a:ext>
              </a:extLst>
            </p:cNvPr>
            <p:cNvGrpSpPr/>
            <p:nvPr/>
          </p:nvGrpSpPr>
          <p:grpSpPr>
            <a:xfrm>
              <a:off x="5023083" y="5398381"/>
              <a:ext cx="1234986" cy="1031326"/>
              <a:chOff x="3121328" y="5395637"/>
              <a:chExt cx="1295400" cy="1329752"/>
            </a:xfrm>
          </p:grpSpPr>
          <p:pic>
            <p:nvPicPr>
              <p:cNvPr id="57" name="Picture 56">
                <a:extLst>
                  <a:ext uri="{FF2B5EF4-FFF2-40B4-BE49-F238E27FC236}">
                    <a16:creationId xmlns:a16="http://schemas.microsoft.com/office/drawing/2014/main" id="{29B969A9-9BC8-46C6-9DC4-5A75D835C637}"/>
                  </a:ext>
                </a:extLst>
              </p:cNvPr>
              <p:cNvPicPr/>
              <p:nvPr/>
            </p:nvPicPr>
            <p:blipFill rotWithShape="1">
              <a:blip r:embed="rId9"/>
              <a:srcRect l="34827" t="24165" r="40177" b="23638"/>
              <a:stretch/>
            </p:blipFill>
            <p:spPr>
              <a:xfrm>
                <a:off x="3121328" y="5395637"/>
                <a:ext cx="1295400" cy="1329752"/>
              </a:xfrm>
              <a:prstGeom prst="rect">
                <a:avLst/>
              </a:prstGeom>
              <a:solidFill>
                <a:schemeClr val="tx1"/>
              </a:solidFill>
              <a:ln>
                <a:solidFill>
                  <a:schemeClr val="tx1"/>
                </a:solidFill>
              </a:ln>
            </p:spPr>
          </p:pic>
          <p:sp>
            <p:nvSpPr>
              <p:cNvPr id="58" name="Oval 57">
                <a:extLst>
                  <a:ext uri="{FF2B5EF4-FFF2-40B4-BE49-F238E27FC236}">
                    <a16:creationId xmlns:a16="http://schemas.microsoft.com/office/drawing/2014/main" id="{AF51C357-ED07-4164-A978-E6001ABBF812}"/>
                  </a:ext>
                </a:extLst>
              </p:cNvPr>
              <p:cNvSpPr/>
              <p:nvPr/>
            </p:nvSpPr>
            <p:spPr>
              <a:xfrm>
                <a:off x="3813672" y="6020669"/>
                <a:ext cx="50800" cy="508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extBox 61">
              <a:extLst>
                <a:ext uri="{FF2B5EF4-FFF2-40B4-BE49-F238E27FC236}">
                  <a16:creationId xmlns:a16="http://schemas.microsoft.com/office/drawing/2014/main" id="{92A838DF-7A29-4909-8AE8-A9A95F1F7FB9}"/>
                </a:ext>
              </a:extLst>
            </p:cNvPr>
            <p:cNvSpPr txBox="1"/>
            <p:nvPr/>
          </p:nvSpPr>
          <p:spPr>
            <a:xfrm>
              <a:off x="6105650" y="3517851"/>
              <a:ext cx="1865613" cy="235028"/>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Circular binary mask</a:t>
              </a:r>
            </a:p>
          </p:txBody>
        </p:sp>
        <p:sp>
          <p:nvSpPr>
            <p:cNvPr id="63" name="TextBox 62">
              <a:extLst>
                <a:ext uri="{FF2B5EF4-FFF2-40B4-BE49-F238E27FC236}">
                  <a16:creationId xmlns:a16="http://schemas.microsoft.com/office/drawing/2014/main" id="{C27EDA1C-5423-469C-ADD1-9D095FD5DD14}"/>
                </a:ext>
              </a:extLst>
            </p:cNvPr>
            <p:cNvSpPr txBox="1"/>
            <p:nvPr/>
          </p:nvSpPr>
          <p:spPr>
            <a:xfrm>
              <a:off x="6912759" y="2202832"/>
              <a:ext cx="1369039" cy="430887"/>
            </a:xfrm>
            <a:prstGeom prst="rect">
              <a:avLst/>
            </a:prstGeom>
            <a:noFill/>
          </p:spPr>
          <p:txBody>
            <a:bodyPr wrap="square" rtlCol="0">
              <a:spAutoFit/>
            </a:bodyPr>
            <a:lstStyle/>
            <a:p>
              <a:pPr algn="ctr"/>
              <a:r>
                <a:rPr lang="en-US" sz="1100" b="1" dirty="0">
                  <a:solidFill>
                    <a:srgbClr val="FF0000"/>
                  </a:solidFill>
                  <a:latin typeface="Arial" panose="020B0604020202020204" pitchFamily="34" charset="0"/>
                  <a:cs typeface="Arial" panose="020B0604020202020204" pitchFamily="34" charset="0"/>
                </a:rPr>
                <a:t>Binary mask creation</a:t>
              </a:r>
            </a:p>
          </p:txBody>
        </p:sp>
        <p:sp>
          <p:nvSpPr>
            <p:cNvPr id="64" name="TextBox 63">
              <a:extLst>
                <a:ext uri="{FF2B5EF4-FFF2-40B4-BE49-F238E27FC236}">
                  <a16:creationId xmlns:a16="http://schemas.microsoft.com/office/drawing/2014/main" id="{DE52CEF2-C4CA-4ED6-95D1-721CF0AA7023}"/>
                </a:ext>
              </a:extLst>
            </p:cNvPr>
            <p:cNvSpPr txBox="1"/>
            <p:nvPr/>
          </p:nvSpPr>
          <p:spPr>
            <a:xfrm>
              <a:off x="5123362" y="2598878"/>
              <a:ext cx="1316710" cy="646331"/>
            </a:xfrm>
            <a:prstGeom prst="rect">
              <a:avLst/>
            </a:prstGeom>
            <a:noFill/>
          </p:spPr>
          <p:txBody>
            <a:bodyPr wrap="square" rtlCol="0">
              <a:spAutoFit/>
            </a:bodyPr>
            <a:lstStyle/>
            <a:p>
              <a:pPr algn="ctr"/>
              <a:r>
                <a:rPr lang="en-US" sz="1200" b="1" dirty="0">
                  <a:solidFill>
                    <a:srgbClr val="FF0000"/>
                  </a:solidFill>
                  <a:latin typeface="Arial" panose="020B0604020202020204" pitchFamily="34" charset="0"/>
                  <a:cs typeface="Arial" panose="020B0604020202020204" pitchFamily="34" charset="0"/>
                </a:rPr>
                <a:t>Segmentation  through masking</a:t>
              </a:r>
            </a:p>
          </p:txBody>
        </p:sp>
        <p:grpSp>
          <p:nvGrpSpPr>
            <p:cNvPr id="65" name="Group 64">
              <a:extLst>
                <a:ext uri="{FF2B5EF4-FFF2-40B4-BE49-F238E27FC236}">
                  <a16:creationId xmlns:a16="http://schemas.microsoft.com/office/drawing/2014/main" id="{E9E9EB98-F2DB-4E8C-8A8A-31A4EF7C2F61}"/>
                </a:ext>
              </a:extLst>
            </p:cNvPr>
            <p:cNvGrpSpPr/>
            <p:nvPr/>
          </p:nvGrpSpPr>
          <p:grpSpPr>
            <a:xfrm>
              <a:off x="5246271" y="3201222"/>
              <a:ext cx="1048394" cy="556955"/>
              <a:chOff x="7327900" y="3065073"/>
              <a:chExt cx="1500361" cy="1191942"/>
            </a:xfrm>
            <a:solidFill>
              <a:srgbClr val="00B0F0"/>
            </a:solidFill>
          </p:grpSpPr>
          <p:sp>
            <p:nvSpPr>
              <p:cNvPr id="66" name="Arrow: Down 65">
                <a:extLst>
                  <a:ext uri="{FF2B5EF4-FFF2-40B4-BE49-F238E27FC236}">
                    <a16:creationId xmlns:a16="http://schemas.microsoft.com/office/drawing/2014/main" id="{CA65BAA0-7FFA-4010-B6AB-2894D2753FAD}"/>
                  </a:ext>
                </a:extLst>
              </p:cNvPr>
              <p:cNvSpPr/>
              <p:nvPr/>
            </p:nvSpPr>
            <p:spPr>
              <a:xfrm>
                <a:off x="7776238" y="3083386"/>
                <a:ext cx="520700" cy="1173629"/>
              </a:xfrm>
              <a:prstGeom prst="downArrow">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8E00076F-31C4-49CB-AC25-2A7ACC4C1044}"/>
                  </a:ext>
                </a:extLst>
              </p:cNvPr>
              <p:cNvSpPr/>
              <p:nvPr/>
            </p:nvSpPr>
            <p:spPr>
              <a:xfrm>
                <a:off x="7327900" y="3065073"/>
                <a:ext cx="1500361" cy="183529"/>
              </a:xfrm>
              <a:prstGeom prst="rect">
                <a:avLst/>
              </a:prstGeom>
              <a:grpFill/>
              <a:ln>
                <a:solidFill>
                  <a:srgbClr val="00B0F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68" name="TextBox 67">
              <a:extLst>
                <a:ext uri="{FF2B5EF4-FFF2-40B4-BE49-F238E27FC236}">
                  <a16:creationId xmlns:a16="http://schemas.microsoft.com/office/drawing/2014/main" id="{50FC4B3F-695E-45B4-9A36-14D4176BF44E}"/>
                </a:ext>
              </a:extLst>
            </p:cNvPr>
            <p:cNvSpPr txBox="1"/>
            <p:nvPr/>
          </p:nvSpPr>
          <p:spPr>
            <a:xfrm>
              <a:off x="4812249" y="4634615"/>
              <a:ext cx="2129971" cy="235028"/>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Segmented Depth image</a:t>
              </a:r>
            </a:p>
          </p:txBody>
        </p:sp>
        <p:sp>
          <p:nvSpPr>
            <p:cNvPr id="69" name="Arrow: Down 68">
              <a:extLst>
                <a:ext uri="{FF2B5EF4-FFF2-40B4-BE49-F238E27FC236}">
                  <a16:creationId xmlns:a16="http://schemas.microsoft.com/office/drawing/2014/main" id="{C94215AD-00A5-4062-956B-071B7D32B817}"/>
                </a:ext>
              </a:extLst>
            </p:cNvPr>
            <p:cNvSpPr/>
            <p:nvPr/>
          </p:nvSpPr>
          <p:spPr>
            <a:xfrm>
              <a:off x="6713491" y="2213575"/>
              <a:ext cx="455064" cy="397993"/>
            </a:xfrm>
            <a:prstGeom prst="downArrow">
              <a:avLst/>
            </a:prstGeom>
            <a:solidFill>
              <a:srgbClr val="00B0F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0" name="Arrow: Down 69">
              <a:extLst>
                <a:ext uri="{FF2B5EF4-FFF2-40B4-BE49-F238E27FC236}">
                  <a16:creationId xmlns:a16="http://schemas.microsoft.com/office/drawing/2014/main" id="{22D0E06F-FB28-4577-BDA5-C3B969AF13F1}"/>
                </a:ext>
              </a:extLst>
            </p:cNvPr>
            <p:cNvSpPr/>
            <p:nvPr/>
          </p:nvSpPr>
          <p:spPr>
            <a:xfrm>
              <a:off x="5517064" y="4902888"/>
              <a:ext cx="437555" cy="440220"/>
            </a:xfrm>
            <a:prstGeom prst="downArrow">
              <a:avLst/>
            </a:prstGeom>
            <a:solidFill>
              <a:srgbClr val="00B0F0"/>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3B7E4041-2EAF-4F32-B97A-6657B27E4C49}"/>
                </a:ext>
              </a:extLst>
            </p:cNvPr>
            <p:cNvSpPr txBox="1"/>
            <p:nvPr/>
          </p:nvSpPr>
          <p:spPr>
            <a:xfrm>
              <a:off x="6075545" y="4911320"/>
              <a:ext cx="1571489" cy="415498"/>
            </a:xfrm>
            <a:prstGeom prst="rect">
              <a:avLst/>
            </a:prstGeom>
            <a:noFill/>
          </p:spPr>
          <p:txBody>
            <a:bodyPr wrap="square" rtlCol="0">
              <a:spAutoFit/>
            </a:bodyPr>
            <a:lstStyle/>
            <a:p>
              <a:pPr algn="ctr"/>
              <a:r>
                <a:rPr lang="en-US" sz="1050" b="1" dirty="0">
                  <a:solidFill>
                    <a:srgbClr val="FF0000"/>
                  </a:solidFill>
                  <a:latin typeface="Arial" panose="020B0604020202020204" pitchFamily="34" charset="0"/>
                  <a:cs typeface="Arial" panose="020B0604020202020204" pitchFamily="34" charset="0"/>
                </a:rPr>
                <a:t>Central estimation of  spherical point cloud</a:t>
              </a:r>
            </a:p>
          </p:txBody>
        </p:sp>
        <p:sp>
          <p:nvSpPr>
            <p:cNvPr id="72" name="TextBox 71">
              <a:extLst>
                <a:ext uri="{FF2B5EF4-FFF2-40B4-BE49-F238E27FC236}">
                  <a16:creationId xmlns:a16="http://schemas.microsoft.com/office/drawing/2014/main" id="{58B79780-B34E-464A-9637-A69EF1FCAE7F}"/>
                </a:ext>
              </a:extLst>
            </p:cNvPr>
            <p:cNvSpPr txBox="1"/>
            <p:nvPr/>
          </p:nvSpPr>
          <p:spPr>
            <a:xfrm>
              <a:off x="4407185" y="6407303"/>
              <a:ext cx="3069121" cy="235028"/>
            </a:xfrm>
            <a:prstGeom prst="rect">
              <a:avLst/>
            </a:prstGeom>
            <a:noFill/>
          </p:spPr>
          <p:txBody>
            <a:bodyPr wrap="square" rtlCol="0">
              <a:spAutoFit/>
            </a:bodyPr>
            <a:lstStyle/>
            <a:p>
              <a:r>
                <a:rPr lang="en-US" sz="1200" b="1" dirty="0">
                  <a:latin typeface="Arial" panose="020B0604020202020204" pitchFamily="34" charset="0"/>
                  <a:cs typeface="Arial" panose="020B0604020202020204" pitchFamily="34" charset="0"/>
                </a:rPr>
                <a:t>3D Point cloud with localized </a:t>
              </a:r>
              <a:r>
                <a:rPr lang="en-US" sz="1200" b="1" dirty="0" err="1">
                  <a:latin typeface="Arial" panose="020B0604020202020204" pitchFamily="34" charset="0"/>
                  <a:cs typeface="Arial" panose="020B0604020202020204" pitchFamily="34" charset="0"/>
                </a:rPr>
                <a:t>centre</a:t>
              </a:r>
              <a:endParaRPr lang="en-US" sz="1200" b="1" dirty="0">
                <a:latin typeface="Arial" panose="020B0604020202020204" pitchFamily="34" charset="0"/>
                <a:cs typeface="Arial" panose="020B0604020202020204" pitchFamily="34" charset="0"/>
              </a:endParaRPr>
            </a:p>
          </p:txBody>
        </p:sp>
        <p:sp>
          <p:nvSpPr>
            <p:cNvPr id="76" name="Rectangle: Rounded Corners 75">
              <a:extLst>
                <a:ext uri="{FF2B5EF4-FFF2-40B4-BE49-F238E27FC236}">
                  <a16:creationId xmlns:a16="http://schemas.microsoft.com/office/drawing/2014/main" id="{3F26AF69-036A-4E36-B467-E686EBA5E8F7}"/>
                </a:ext>
              </a:extLst>
            </p:cNvPr>
            <p:cNvSpPr/>
            <p:nvPr/>
          </p:nvSpPr>
          <p:spPr>
            <a:xfrm>
              <a:off x="2251162" y="1024157"/>
              <a:ext cx="4093396" cy="5723113"/>
            </a:xfrm>
            <a:prstGeom prst="roundRect">
              <a:avLst/>
            </a:prstGeom>
            <a:noFill/>
            <a:ln>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49A65C6-C5FB-4ECF-8824-C9399916C477}"/>
                </a:ext>
              </a:extLst>
            </p:cNvPr>
            <p:cNvSpPr txBox="1"/>
            <p:nvPr/>
          </p:nvSpPr>
          <p:spPr>
            <a:xfrm>
              <a:off x="2364827" y="5711131"/>
              <a:ext cx="2658256" cy="523220"/>
            </a:xfrm>
            <a:prstGeom prst="rect">
              <a:avLst/>
            </a:prstGeom>
            <a:noFill/>
          </p:spPr>
          <p:txBody>
            <a:bodyPr wrap="square" rtlCol="0">
              <a:spAutoFit/>
            </a:bodyPr>
            <a:lstStyle/>
            <a:p>
              <a:r>
                <a:rPr lang="en-US" sz="1400" b="1" dirty="0">
                  <a:solidFill>
                    <a:srgbClr val="92D050"/>
                  </a:solidFill>
                  <a:latin typeface="Arial" panose="020B0604020202020204" pitchFamily="34" charset="0"/>
                  <a:cs typeface="Arial" panose="020B0604020202020204" pitchFamily="34" charset="0"/>
                </a:rPr>
                <a:t>3D depth-based localization of spherical </a:t>
              </a:r>
              <a:r>
                <a:rPr lang="en-US" sz="1400" b="1" dirty="0" err="1">
                  <a:solidFill>
                    <a:srgbClr val="92D050"/>
                  </a:solidFill>
                  <a:latin typeface="Arial" panose="020B0604020202020204" pitchFamily="34" charset="0"/>
                  <a:cs typeface="Arial" panose="020B0604020202020204" pitchFamily="34" charset="0"/>
                </a:rPr>
                <a:t>centre</a:t>
              </a:r>
              <a:endParaRPr lang="en-US" sz="1400" b="1" dirty="0">
                <a:solidFill>
                  <a:srgbClr val="92D05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59231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E1F8A8A-7310-47E5-85E0-A07D95A0285E}"/>
              </a:ext>
            </a:extLst>
          </p:cNvPr>
          <p:cNvSpPr>
            <a:spLocks noGrp="1"/>
          </p:cNvSpPr>
          <p:nvPr>
            <p:ph type="sldNum" sz="quarter" idx="12"/>
          </p:nvPr>
        </p:nvSpPr>
        <p:spPr>
          <a:xfrm>
            <a:off x="348689" y="783486"/>
            <a:ext cx="779767" cy="365125"/>
          </a:xfrm>
        </p:spPr>
        <p:txBody>
          <a:bodyPr>
            <a:normAutofit/>
          </a:bodyPr>
          <a:lstStyle/>
          <a:p>
            <a:pPr>
              <a:lnSpc>
                <a:spcPct val="90000"/>
              </a:lnSpc>
              <a:spcAft>
                <a:spcPts val="600"/>
              </a:spcAft>
            </a:pPr>
            <a:fld id="{D57F1E4F-1CFF-5643-939E-217C01CDF565}" type="slidenum">
              <a:rPr lang="en-US" sz="1900" smtClean="0"/>
              <a:pPr>
                <a:lnSpc>
                  <a:spcPct val="90000"/>
                </a:lnSpc>
                <a:spcAft>
                  <a:spcPts val="600"/>
                </a:spcAft>
              </a:pPr>
              <a:t>17</a:t>
            </a:fld>
            <a:endParaRPr lang="en-US" sz="1900"/>
          </a:p>
        </p:txBody>
      </p:sp>
      <p:pic>
        <p:nvPicPr>
          <p:cNvPr id="7" name="Picture 6">
            <a:extLst>
              <a:ext uri="{FF2B5EF4-FFF2-40B4-BE49-F238E27FC236}">
                <a16:creationId xmlns:a16="http://schemas.microsoft.com/office/drawing/2014/main" id="{848EFB87-B06A-4FCE-BBBF-FC99CF2F2840}"/>
              </a:ext>
            </a:extLst>
          </p:cNvPr>
          <p:cNvPicPr/>
          <p:nvPr/>
        </p:nvPicPr>
        <p:blipFill>
          <a:blip r:embed="rId3" cstate="print"/>
          <a:stretch>
            <a:fillRect/>
          </a:stretch>
        </p:blipFill>
        <p:spPr>
          <a:xfrm>
            <a:off x="3132747" y="866390"/>
            <a:ext cx="6222426" cy="2783117"/>
          </a:xfrm>
          <a:prstGeom prst="rect">
            <a:avLst/>
          </a:prstGeom>
          <a:solidFill>
            <a:schemeClr val="tx1"/>
          </a:solidFill>
        </p:spPr>
      </p:pic>
      <p:pic>
        <p:nvPicPr>
          <p:cNvPr id="15" name="Picture 14">
            <a:extLst>
              <a:ext uri="{FF2B5EF4-FFF2-40B4-BE49-F238E27FC236}">
                <a16:creationId xmlns:a16="http://schemas.microsoft.com/office/drawing/2014/main" id="{F1ECC2BC-EDF3-4F1B-A32A-EABC768A194F}"/>
              </a:ext>
            </a:extLst>
          </p:cNvPr>
          <p:cNvPicPr/>
          <p:nvPr/>
        </p:nvPicPr>
        <p:blipFill>
          <a:blip r:embed="rId4" cstate="print"/>
          <a:stretch>
            <a:fillRect/>
          </a:stretch>
        </p:blipFill>
        <p:spPr>
          <a:xfrm>
            <a:off x="3132746" y="3758693"/>
            <a:ext cx="6222427" cy="2715244"/>
          </a:xfrm>
          <a:prstGeom prst="rect">
            <a:avLst/>
          </a:prstGeom>
          <a:solidFill>
            <a:schemeClr val="tx1"/>
          </a:solidFill>
          <a:ln>
            <a:noFill/>
          </a:ln>
        </p:spPr>
      </p:pic>
      <p:sp>
        <p:nvSpPr>
          <p:cNvPr id="20" name="TextBox 19">
            <a:extLst>
              <a:ext uri="{FF2B5EF4-FFF2-40B4-BE49-F238E27FC236}">
                <a16:creationId xmlns:a16="http://schemas.microsoft.com/office/drawing/2014/main" id="{390703A3-2673-459E-A0E8-463206DE9B71}"/>
              </a:ext>
            </a:extLst>
          </p:cNvPr>
          <p:cNvSpPr txBox="1"/>
          <p:nvPr/>
        </p:nvSpPr>
        <p:spPr>
          <a:xfrm>
            <a:off x="3584041" y="444932"/>
            <a:ext cx="5771132" cy="677108"/>
          </a:xfrm>
          <a:prstGeom prst="rect">
            <a:avLst/>
          </a:prstGeom>
          <a:noFill/>
        </p:spPr>
        <p:txBody>
          <a:bodyPr wrap="none" rtlCol="0">
            <a:spAutoFit/>
          </a:bodyPr>
          <a:lstStyle/>
          <a:p>
            <a:r>
              <a:rPr lang="en-US" sz="2000" b="1" dirty="0">
                <a:latin typeface="+mj-lt"/>
                <a:cs typeface="Times New Roman" panose="02020603050405020304" pitchFamily="18" charset="0"/>
              </a:rPr>
              <a:t>Experimental Study of Localization of Spheres</a:t>
            </a:r>
          </a:p>
          <a:p>
            <a:endParaRPr lang="en-US" dirty="0"/>
          </a:p>
        </p:txBody>
      </p:sp>
    </p:spTree>
    <p:extLst>
      <p:ext uri="{BB962C8B-B14F-4D97-AF65-F5344CB8AC3E}">
        <p14:creationId xmlns:p14="http://schemas.microsoft.com/office/powerpoint/2010/main" val="3189660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7910DE-C20F-4A2F-87A1-2F50A6F71210}"/>
              </a:ext>
            </a:extLst>
          </p:cNvPr>
          <p:cNvPicPr/>
          <p:nvPr/>
        </p:nvPicPr>
        <p:blipFill rotWithShape="1">
          <a:blip r:embed="rId3" cstate="print">
            <a:extLst>
              <a:ext uri="{28A0092B-C50C-407E-A947-70E740481C1C}">
                <a14:useLocalDpi xmlns:a14="http://schemas.microsoft.com/office/drawing/2010/main" val="0"/>
              </a:ext>
            </a:extLst>
          </a:blip>
          <a:srcRect l="8732" t="5735" r="9000"/>
          <a:stretch/>
        </p:blipFill>
        <p:spPr bwMode="auto">
          <a:xfrm>
            <a:off x="236668" y="1800226"/>
            <a:ext cx="5698465" cy="3051473"/>
          </a:xfrm>
          <a:prstGeom prst="rect">
            <a:avLst/>
          </a:prstGeom>
          <a:solidFill>
            <a:schemeClr val="tx1"/>
          </a:solidFill>
          <a:extLst>
            <a:ext uri="{53640926-AAD7-44D8-BBD7-CCE9431645EC}">
              <a14:shadowObscured xmlns:a14="http://schemas.microsoft.com/office/drawing/2010/main"/>
            </a:ext>
          </a:extLst>
        </p:spPr>
      </p:pic>
      <p:sp>
        <p:nvSpPr>
          <p:cNvPr id="4" name="Slide Number Placeholder 3">
            <a:extLst>
              <a:ext uri="{FF2B5EF4-FFF2-40B4-BE49-F238E27FC236}">
                <a16:creationId xmlns:a16="http://schemas.microsoft.com/office/drawing/2014/main" id="{B660C8D3-EFC5-4E6B-882D-4397BF30778E}"/>
              </a:ext>
            </a:extLst>
          </p:cNvPr>
          <p:cNvSpPr>
            <a:spLocks noGrp="1"/>
          </p:cNvSpPr>
          <p:nvPr>
            <p:ph type="sldNum" sz="quarter" idx="12"/>
          </p:nvPr>
        </p:nvSpPr>
        <p:spPr>
          <a:xfrm>
            <a:off x="909475" y="792210"/>
            <a:ext cx="1073314" cy="443151"/>
          </a:xfrm>
        </p:spPr>
        <p:txBody>
          <a:bodyPr>
            <a:normAutofit/>
          </a:bodyPr>
          <a:lstStyle/>
          <a:p>
            <a:pPr algn="l">
              <a:spcAft>
                <a:spcPts val="600"/>
              </a:spcAft>
            </a:pPr>
            <a:fld id="{D57F1E4F-1CFF-5643-939E-217C01CDF565}" type="slidenum">
              <a:rPr lang="en-US" sz="1600">
                <a:solidFill>
                  <a:schemeClr val="tx2"/>
                </a:solidFill>
              </a:rPr>
              <a:pPr algn="l">
                <a:spcAft>
                  <a:spcPts val="600"/>
                </a:spcAft>
              </a:pPr>
              <a:t>18</a:t>
            </a:fld>
            <a:endParaRPr lang="en-US" sz="1600" dirty="0">
              <a:solidFill>
                <a:schemeClr val="tx2"/>
              </a:solidFill>
            </a:endParaRPr>
          </a:p>
        </p:txBody>
      </p:sp>
      <p:pic>
        <p:nvPicPr>
          <p:cNvPr id="13" name="Picture 12">
            <a:extLst>
              <a:ext uri="{FF2B5EF4-FFF2-40B4-BE49-F238E27FC236}">
                <a16:creationId xmlns:a16="http://schemas.microsoft.com/office/drawing/2014/main" id="{5674FF32-44E2-42CE-9CEB-56B691543749}"/>
              </a:ext>
            </a:extLst>
          </p:cNvPr>
          <p:cNvPicPr>
            <a:picLocks noChangeAspect="1"/>
          </p:cNvPicPr>
          <p:nvPr/>
        </p:nvPicPr>
        <p:blipFill rotWithShape="1">
          <a:blip r:embed="rId4"/>
          <a:srcRect l="8874" t="5650" r="8874"/>
          <a:stretch/>
        </p:blipFill>
        <p:spPr>
          <a:xfrm>
            <a:off x="6256868" y="1800227"/>
            <a:ext cx="5913635" cy="3051472"/>
          </a:xfrm>
          <a:prstGeom prst="rect">
            <a:avLst/>
          </a:prstGeom>
          <a:solidFill>
            <a:schemeClr val="tx1"/>
          </a:solidFill>
        </p:spPr>
      </p:pic>
      <p:sp>
        <p:nvSpPr>
          <p:cNvPr id="6" name="TextBox 5">
            <a:extLst>
              <a:ext uri="{FF2B5EF4-FFF2-40B4-BE49-F238E27FC236}">
                <a16:creationId xmlns:a16="http://schemas.microsoft.com/office/drawing/2014/main" id="{9CFA80E4-078D-4A95-A6F3-65A9FC331B1D}"/>
              </a:ext>
            </a:extLst>
          </p:cNvPr>
          <p:cNvSpPr txBox="1"/>
          <p:nvPr/>
        </p:nvSpPr>
        <p:spPr>
          <a:xfrm>
            <a:off x="2974694" y="651608"/>
            <a:ext cx="7234517" cy="646331"/>
          </a:xfrm>
          <a:prstGeom prst="rect">
            <a:avLst/>
          </a:prstGeom>
          <a:noFill/>
        </p:spPr>
        <p:txBody>
          <a:bodyPr wrap="square" rtlCol="0">
            <a:spAutoFit/>
          </a:bodyPr>
          <a:lstStyle/>
          <a:p>
            <a:r>
              <a:rPr lang="en-US" b="1" dirty="0"/>
              <a:t>Estimation Error In The Centre Position Of Each Sphere Of Varying Diameters Against Varying True Distances</a:t>
            </a:r>
          </a:p>
        </p:txBody>
      </p:sp>
      <p:sp>
        <p:nvSpPr>
          <p:cNvPr id="7" name="TextBox 6">
            <a:extLst>
              <a:ext uri="{FF2B5EF4-FFF2-40B4-BE49-F238E27FC236}">
                <a16:creationId xmlns:a16="http://schemas.microsoft.com/office/drawing/2014/main" id="{C13FAAF7-BA4F-4CCA-9301-9F3E555C62B7}"/>
              </a:ext>
            </a:extLst>
          </p:cNvPr>
          <p:cNvSpPr txBox="1"/>
          <p:nvPr/>
        </p:nvSpPr>
        <p:spPr>
          <a:xfrm>
            <a:off x="2061612" y="5416563"/>
            <a:ext cx="2863284" cy="369332"/>
          </a:xfrm>
          <a:prstGeom prst="rect">
            <a:avLst/>
          </a:prstGeom>
          <a:noFill/>
        </p:spPr>
        <p:txBody>
          <a:bodyPr wrap="none" rtlCol="0">
            <a:spAutoFit/>
          </a:bodyPr>
          <a:lstStyle/>
          <a:p>
            <a:r>
              <a:rPr lang="en-US" dirty="0"/>
              <a:t>2D IR-based localization</a:t>
            </a:r>
          </a:p>
        </p:txBody>
      </p:sp>
      <p:sp>
        <p:nvSpPr>
          <p:cNvPr id="23" name="TextBox 22">
            <a:extLst>
              <a:ext uri="{FF2B5EF4-FFF2-40B4-BE49-F238E27FC236}">
                <a16:creationId xmlns:a16="http://schemas.microsoft.com/office/drawing/2014/main" id="{9338523B-568D-42C4-8435-E03153128967}"/>
              </a:ext>
            </a:extLst>
          </p:cNvPr>
          <p:cNvSpPr txBox="1"/>
          <p:nvPr/>
        </p:nvSpPr>
        <p:spPr>
          <a:xfrm>
            <a:off x="7577744" y="5353987"/>
            <a:ext cx="3357009" cy="369332"/>
          </a:xfrm>
          <a:prstGeom prst="rect">
            <a:avLst/>
          </a:prstGeom>
          <a:noFill/>
        </p:spPr>
        <p:txBody>
          <a:bodyPr wrap="none" rtlCol="0">
            <a:spAutoFit/>
          </a:bodyPr>
          <a:lstStyle/>
          <a:p>
            <a:r>
              <a:rPr lang="en-US" dirty="0"/>
              <a:t>3D depth-based localization</a:t>
            </a:r>
          </a:p>
        </p:txBody>
      </p:sp>
    </p:spTree>
    <p:extLst>
      <p:ext uri="{BB962C8B-B14F-4D97-AF65-F5344CB8AC3E}">
        <p14:creationId xmlns:p14="http://schemas.microsoft.com/office/powerpoint/2010/main" val="3100812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E5B379-6F69-4666-81C0-24713C0A02DA}"/>
              </a:ext>
            </a:extLst>
          </p:cNvPr>
          <p:cNvSpPr>
            <a:spLocks noGrp="1"/>
          </p:cNvSpPr>
          <p:nvPr>
            <p:ph type="title"/>
          </p:nvPr>
        </p:nvSpPr>
        <p:spPr>
          <a:xfrm>
            <a:off x="1687669" y="624110"/>
            <a:ext cx="4137059" cy="1280890"/>
          </a:xfrm>
        </p:spPr>
        <p:txBody>
          <a:bodyPr vert="horz" lIns="91440" tIns="45720" rIns="91440" bIns="45720" rtlCol="0" anchor="t">
            <a:normAutofit/>
          </a:bodyPr>
          <a:lstStyle/>
          <a:p>
            <a:r>
              <a:rPr lang="en-US" sz="3200" dirty="0"/>
              <a:t>Calibration Target</a:t>
            </a:r>
          </a:p>
        </p:txBody>
      </p:sp>
      <p:sp>
        <p:nvSpPr>
          <p:cNvPr id="7" name="Text Placeholder 6">
            <a:extLst>
              <a:ext uri="{FF2B5EF4-FFF2-40B4-BE49-F238E27FC236}">
                <a16:creationId xmlns:a16="http://schemas.microsoft.com/office/drawing/2014/main" id="{E50C0BE5-4D34-402C-83A4-7BF0AD4EF589}"/>
              </a:ext>
            </a:extLst>
          </p:cNvPr>
          <p:cNvSpPr>
            <a:spLocks noGrp="1"/>
          </p:cNvSpPr>
          <p:nvPr>
            <p:ph type="body" sz="half" idx="2"/>
          </p:nvPr>
        </p:nvSpPr>
        <p:spPr>
          <a:xfrm>
            <a:off x="1467293" y="1467294"/>
            <a:ext cx="5584030" cy="4766596"/>
          </a:xfrm>
        </p:spPr>
        <p:txBody>
          <a:bodyPr vert="horz" lIns="91440" tIns="45720" rIns="91440" bIns="45720" rtlCol="0">
            <a:normAutofit/>
          </a:bodyPr>
          <a:lstStyle/>
          <a:p>
            <a:pPr>
              <a:buFont typeface="Wingdings 3" charset="2"/>
              <a:buChar char=""/>
            </a:pPr>
            <a:r>
              <a:rPr lang="en-US" sz="2000" dirty="0">
                <a:solidFill>
                  <a:schemeClr val="tx1"/>
                </a:solidFill>
              </a:rPr>
              <a:t>All RR-striped spheres of the model appear in the </a:t>
            </a:r>
            <a:r>
              <a:rPr lang="en-US" sz="2000" dirty="0" err="1">
                <a:solidFill>
                  <a:schemeClr val="tx1"/>
                </a:solidFill>
              </a:rPr>
              <a:t>FoV</a:t>
            </a:r>
            <a:r>
              <a:rPr lang="en-US" sz="2000" dirty="0">
                <a:solidFill>
                  <a:schemeClr val="tx1"/>
                </a:solidFill>
              </a:rPr>
              <a:t> of all multiple cameras. </a:t>
            </a:r>
          </a:p>
          <a:p>
            <a:pPr>
              <a:buFont typeface="Wingdings 3" charset="2"/>
              <a:buChar char=""/>
            </a:pPr>
            <a:r>
              <a:rPr lang="en-US" sz="2000" dirty="0">
                <a:solidFill>
                  <a:schemeClr val="tx1"/>
                </a:solidFill>
              </a:rPr>
              <a:t>Centers of three spheres are connected by orthogonal axes with one sphere as the origin. </a:t>
            </a:r>
          </a:p>
          <a:p>
            <a:pPr>
              <a:buFont typeface="Wingdings 3" charset="2"/>
              <a:buChar char=""/>
            </a:pPr>
            <a:r>
              <a:rPr lang="en-US" sz="2000" dirty="0">
                <a:solidFill>
                  <a:schemeClr val="tx1"/>
                </a:solidFill>
              </a:rPr>
              <a:t>The unit vectors follows the RH rule convention. </a:t>
            </a:r>
          </a:p>
          <a:p>
            <a:pPr>
              <a:buFont typeface="Wingdings 3" charset="2"/>
              <a:buChar char=""/>
            </a:pPr>
            <a:r>
              <a:rPr lang="en-US" sz="2000" dirty="0">
                <a:solidFill>
                  <a:schemeClr val="tx1"/>
                </a:solidFill>
              </a:rPr>
              <a:t>Diameter for all spheres is 0.155 m</a:t>
            </a:r>
          </a:p>
        </p:txBody>
      </p:sp>
      <p:sp>
        <p:nvSpPr>
          <p:cNvPr id="4" name="Slide Number Placeholder 3">
            <a:extLst>
              <a:ext uri="{FF2B5EF4-FFF2-40B4-BE49-F238E27FC236}">
                <a16:creationId xmlns:a16="http://schemas.microsoft.com/office/drawing/2014/main" id="{D61C4FF1-4276-4A82-84E3-18556611C568}"/>
              </a:ext>
            </a:extLst>
          </p:cNvPr>
          <p:cNvSpPr>
            <a:spLocks noGrp="1"/>
          </p:cNvSpPr>
          <p:nvPr>
            <p:ph type="sldNum" sz="quarter" idx="12"/>
          </p:nvPr>
        </p:nvSpPr>
        <p:spPr/>
        <p:txBody>
          <a:bodyPr vert="horz" lIns="91440" tIns="45720" rIns="91440" bIns="45720" rtlCol="0" anchor="ctr">
            <a:normAutofit/>
          </a:bodyPr>
          <a:lstStyle/>
          <a:p>
            <a:pPr defTabSz="914400">
              <a:lnSpc>
                <a:spcPct val="90000"/>
              </a:lnSpc>
              <a:spcAft>
                <a:spcPts val="600"/>
              </a:spcAft>
            </a:pPr>
            <a:fld id="{D57F1E4F-1CFF-5643-939E-217C01CDF565}" type="slidenum">
              <a:rPr lang="en-US" sz="1900" smtClean="0"/>
              <a:pPr defTabSz="914400">
                <a:lnSpc>
                  <a:spcPct val="90000"/>
                </a:lnSpc>
                <a:spcAft>
                  <a:spcPts val="600"/>
                </a:spcAft>
              </a:pPr>
              <a:t>19</a:t>
            </a:fld>
            <a:endParaRPr lang="en-US" sz="1900"/>
          </a:p>
        </p:txBody>
      </p:sp>
      <p:pic>
        <p:nvPicPr>
          <p:cNvPr id="10" name="Content Placeholder 9">
            <a:extLst>
              <a:ext uri="{FF2B5EF4-FFF2-40B4-BE49-F238E27FC236}">
                <a16:creationId xmlns:a16="http://schemas.microsoft.com/office/drawing/2014/main" id="{6EE9CCE5-4E60-47AB-BB23-ADC949C95769}"/>
              </a:ext>
            </a:extLst>
          </p:cNvPr>
          <p:cNvPicPr>
            <a:picLocks noGrp="1" noChangeAspect="1"/>
          </p:cNvPicPr>
          <p:nvPr>
            <p:ph idx="1"/>
          </p:nvPr>
        </p:nvPicPr>
        <p:blipFill>
          <a:blip r:embed="rId3"/>
          <a:stretch>
            <a:fillRect/>
          </a:stretch>
        </p:blipFill>
        <p:spPr>
          <a:xfrm>
            <a:off x="7203724" y="1905000"/>
            <a:ext cx="4164381" cy="3450767"/>
          </a:xfrm>
          <a:prstGeom prst="rect">
            <a:avLst/>
          </a:prstGeom>
        </p:spPr>
      </p:pic>
    </p:spTree>
    <p:extLst>
      <p:ext uri="{BB962C8B-B14F-4D97-AF65-F5344CB8AC3E}">
        <p14:creationId xmlns:p14="http://schemas.microsoft.com/office/powerpoint/2010/main" val="1028478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CB808-76FE-45B9-804A-A13511B8DADF}"/>
              </a:ext>
            </a:extLst>
          </p:cNvPr>
          <p:cNvSpPr>
            <a:spLocks noGrp="1"/>
          </p:cNvSpPr>
          <p:nvPr>
            <p:ph type="title"/>
          </p:nvPr>
        </p:nvSpPr>
        <p:spPr/>
        <p:txBody>
          <a:bodyPr/>
          <a:lstStyle/>
          <a:p>
            <a:r>
              <a:rPr lang="en-US" b="1" dirty="0"/>
              <a:t>Outline</a:t>
            </a:r>
          </a:p>
        </p:txBody>
      </p:sp>
      <p:sp>
        <p:nvSpPr>
          <p:cNvPr id="3" name="Content Placeholder 2">
            <a:extLst>
              <a:ext uri="{FF2B5EF4-FFF2-40B4-BE49-F238E27FC236}">
                <a16:creationId xmlns:a16="http://schemas.microsoft.com/office/drawing/2014/main" id="{71FF5C6D-EF32-4D6E-8B51-BBB26AFF5FD8}"/>
              </a:ext>
            </a:extLst>
          </p:cNvPr>
          <p:cNvSpPr>
            <a:spLocks noGrp="1"/>
          </p:cNvSpPr>
          <p:nvPr>
            <p:ph idx="1"/>
          </p:nvPr>
        </p:nvSpPr>
        <p:spPr>
          <a:xfrm>
            <a:off x="2589212" y="1534438"/>
            <a:ext cx="8915400" cy="5323562"/>
          </a:xfrm>
        </p:spPr>
        <p:txBody>
          <a:bodyPr>
            <a:normAutofit/>
          </a:bodyPr>
          <a:lstStyle/>
          <a:p>
            <a:r>
              <a:rPr lang="en-US" sz="2000" dirty="0"/>
              <a:t>Introduction</a:t>
            </a:r>
          </a:p>
          <a:p>
            <a:r>
              <a:rPr lang="en-US" sz="2000" dirty="0"/>
              <a:t>Literature Review</a:t>
            </a:r>
          </a:p>
          <a:p>
            <a:r>
              <a:rPr lang="en-US" sz="2000" dirty="0"/>
              <a:t>System Overview</a:t>
            </a:r>
          </a:p>
          <a:p>
            <a:r>
              <a:rPr lang="en-US" sz="2000" dirty="0"/>
              <a:t>Experimental Setup</a:t>
            </a:r>
          </a:p>
          <a:p>
            <a:r>
              <a:rPr lang="en-US" sz="2000" dirty="0"/>
              <a:t>Calibration of Multiple Depth Sensors using Spheres with Retro-Reflective Patterns</a:t>
            </a:r>
          </a:p>
          <a:p>
            <a:r>
              <a:rPr lang="en-US" sz="2000" dirty="0"/>
              <a:t>Semantic Segmentation of Key Body Extremities through Topological Analysis of Fused 3D data</a:t>
            </a:r>
          </a:p>
          <a:p>
            <a:r>
              <a:rPr lang="en-US" sz="2000" dirty="0"/>
              <a:t>Body Pose Recognition</a:t>
            </a:r>
          </a:p>
          <a:p>
            <a:r>
              <a:rPr lang="en-US" sz="2000" dirty="0"/>
              <a:t>Conclusion and Future Works</a:t>
            </a:r>
          </a:p>
          <a:p>
            <a:endParaRPr lang="en-US" dirty="0"/>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DAD468BB-1829-4B03-9E50-86EBC1D693B0}"/>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Rectangle 6">
            <a:hlinkClick r:id="rId3" action="ppaction://hlinksldjump"/>
            <a:extLst>
              <a:ext uri="{FF2B5EF4-FFF2-40B4-BE49-F238E27FC236}">
                <a16:creationId xmlns:a16="http://schemas.microsoft.com/office/drawing/2014/main" id="{72331AAE-46CF-418F-BD40-F0C2CB43B457}"/>
              </a:ext>
            </a:extLst>
          </p:cNvPr>
          <p:cNvSpPr/>
          <p:nvPr/>
        </p:nvSpPr>
        <p:spPr>
          <a:xfrm>
            <a:off x="2958353" y="1592132"/>
            <a:ext cx="1602889" cy="3128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hlinkClick r:id="rId4" action="ppaction://hlinksldjump"/>
            <a:extLst>
              <a:ext uri="{FF2B5EF4-FFF2-40B4-BE49-F238E27FC236}">
                <a16:creationId xmlns:a16="http://schemas.microsoft.com/office/drawing/2014/main" id="{5C2B2975-3D1B-45B8-A9D9-7E3FF811D75B}"/>
              </a:ext>
            </a:extLst>
          </p:cNvPr>
          <p:cNvSpPr/>
          <p:nvPr/>
        </p:nvSpPr>
        <p:spPr>
          <a:xfrm>
            <a:off x="2958353" y="2042608"/>
            <a:ext cx="2183802" cy="3128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hlinkClick r:id="rId5" action="ppaction://hlinksldjump"/>
            <a:extLst>
              <a:ext uri="{FF2B5EF4-FFF2-40B4-BE49-F238E27FC236}">
                <a16:creationId xmlns:a16="http://schemas.microsoft.com/office/drawing/2014/main" id="{321C0B79-B3E0-4DB8-B1FB-0385AB53507B}"/>
              </a:ext>
            </a:extLst>
          </p:cNvPr>
          <p:cNvSpPr/>
          <p:nvPr/>
        </p:nvSpPr>
        <p:spPr>
          <a:xfrm>
            <a:off x="2974488" y="3286827"/>
            <a:ext cx="2386405" cy="3651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hlinkClick r:id="rId6" action="ppaction://hlinksldjump"/>
            <a:extLst>
              <a:ext uri="{FF2B5EF4-FFF2-40B4-BE49-F238E27FC236}">
                <a16:creationId xmlns:a16="http://schemas.microsoft.com/office/drawing/2014/main" id="{57586FBF-DA4F-48DA-8B57-8168C4CF2592}"/>
              </a:ext>
            </a:extLst>
          </p:cNvPr>
          <p:cNvSpPr/>
          <p:nvPr/>
        </p:nvSpPr>
        <p:spPr>
          <a:xfrm>
            <a:off x="2958353" y="2876035"/>
            <a:ext cx="2183802" cy="31286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hlinkClick r:id="rId7" action="ppaction://hlinksldjump"/>
            <a:extLst>
              <a:ext uri="{FF2B5EF4-FFF2-40B4-BE49-F238E27FC236}">
                <a16:creationId xmlns:a16="http://schemas.microsoft.com/office/drawing/2014/main" id="{7F2E0BC0-420F-465F-BC64-91653C5EF31A}"/>
              </a:ext>
            </a:extLst>
          </p:cNvPr>
          <p:cNvSpPr/>
          <p:nvPr/>
        </p:nvSpPr>
        <p:spPr>
          <a:xfrm>
            <a:off x="2974488" y="3697955"/>
            <a:ext cx="7697098" cy="6909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hlinkClick r:id="" action="ppaction://noaction"/>
            <a:extLst>
              <a:ext uri="{FF2B5EF4-FFF2-40B4-BE49-F238E27FC236}">
                <a16:creationId xmlns:a16="http://schemas.microsoft.com/office/drawing/2014/main" id="{276DD570-A4FE-42F1-B24A-0D241E02F961}"/>
              </a:ext>
            </a:extLst>
          </p:cNvPr>
          <p:cNvSpPr/>
          <p:nvPr/>
        </p:nvSpPr>
        <p:spPr>
          <a:xfrm>
            <a:off x="2958353" y="4497052"/>
            <a:ext cx="7697098" cy="6909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hlinkClick r:id="" action="ppaction://noaction"/>
            <a:extLst>
              <a:ext uri="{FF2B5EF4-FFF2-40B4-BE49-F238E27FC236}">
                <a16:creationId xmlns:a16="http://schemas.microsoft.com/office/drawing/2014/main" id="{7805133E-C93A-4674-AFF2-C1183E05521A}"/>
              </a:ext>
            </a:extLst>
          </p:cNvPr>
          <p:cNvSpPr/>
          <p:nvPr/>
        </p:nvSpPr>
        <p:spPr>
          <a:xfrm>
            <a:off x="2947595" y="5234425"/>
            <a:ext cx="7697098" cy="3651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hlinkClick r:id="" action="ppaction://noaction"/>
            <a:extLst>
              <a:ext uri="{FF2B5EF4-FFF2-40B4-BE49-F238E27FC236}">
                <a16:creationId xmlns:a16="http://schemas.microsoft.com/office/drawing/2014/main" id="{D4556E25-7CAE-49E6-8AA5-F27E79A6DAB0}"/>
              </a:ext>
            </a:extLst>
          </p:cNvPr>
          <p:cNvSpPr/>
          <p:nvPr/>
        </p:nvSpPr>
        <p:spPr>
          <a:xfrm>
            <a:off x="2974488" y="5646022"/>
            <a:ext cx="7697098" cy="3651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9046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B03341C-5C96-453E-9842-280DF8712882}"/>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8" name="Picture 7">
            <a:extLst>
              <a:ext uri="{FF2B5EF4-FFF2-40B4-BE49-F238E27FC236}">
                <a16:creationId xmlns:a16="http://schemas.microsoft.com/office/drawing/2014/main" id="{3D30FB86-FC64-4E4C-8B3F-B35689A111D8}"/>
              </a:ext>
            </a:extLst>
          </p:cNvPr>
          <p:cNvPicPr/>
          <p:nvPr/>
        </p:nvPicPr>
        <p:blipFill rotWithShape="1">
          <a:blip r:embed="rId3" cstate="print">
            <a:extLst>
              <a:ext uri="{28A0092B-C50C-407E-A947-70E740481C1C}">
                <a14:useLocalDpi xmlns:a14="http://schemas.microsoft.com/office/drawing/2010/main" val="0"/>
              </a:ext>
            </a:extLst>
          </a:blip>
          <a:srcRect l="6672" t="-1" r="-882" b="-1332"/>
          <a:stretch/>
        </p:blipFill>
        <p:spPr bwMode="auto">
          <a:xfrm>
            <a:off x="2829262" y="787782"/>
            <a:ext cx="7057016" cy="5342655"/>
          </a:xfrm>
          <a:prstGeom prst="rect">
            <a:avLst/>
          </a:prstGeom>
          <a:solidFill>
            <a:schemeClr val="tx1"/>
          </a:solidFill>
          <a:ln>
            <a:solidFill>
              <a:schemeClr val="tx1"/>
            </a:solidFill>
          </a:ln>
        </p:spPr>
      </p:pic>
    </p:spTree>
    <p:extLst>
      <p:ext uri="{BB962C8B-B14F-4D97-AF65-F5344CB8AC3E}">
        <p14:creationId xmlns:p14="http://schemas.microsoft.com/office/powerpoint/2010/main" val="149618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137B9D-0B46-470A-B868-9695AB6DC124}"/>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5" name="Picture 4">
            <a:extLst>
              <a:ext uri="{FF2B5EF4-FFF2-40B4-BE49-F238E27FC236}">
                <a16:creationId xmlns:a16="http://schemas.microsoft.com/office/drawing/2014/main" id="{5BCE9FB8-00AC-44EB-B30A-A275B13463C4}"/>
              </a:ext>
            </a:extLst>
          </p:cNvPr>
          <p:cNvPicPr/>
          <p:nvPr/>
        </p:nvPicPr>
        <p:blipFill rotWithShape="1">
          <a:blip r:embed="rId2"/>
          <a:srcRect t="7291"/>
          <a:stretch/>
        </p:blipFill>
        <p:spPr bwMode="auto">
          <a:xfrm>
            <a:off x="2748993" y="714729"/>
            <a:ext cx="7063706" cy="5415708"/>
          </a:xfrm>
          <a:prstGeom prst="rect">
            <a:avLst/>
          </a:prstGeom>
          <a:gradFill>
            <a:gsLst>
              <a:gs pos="98000">
                <a:schemeClr val="tx1"/>
              </a:gs>
              <a:gs pos="100000">
                <a:schemeClr val="bg1">
                  <a:shade val="98000"/>
                  <a:satMod val="120000"/>
                  <a:lumMod val="98000"/>
                </a:schemeClr>
              </a:gs>
            </a:gsLst>
            <a:path path="circle">
              <a:fillToRect l="50000" t="50000" r="100000" b="100000"/>
            </a:path>
          </a:gradFill>
          <a:ln w="9525" cap="flat" cmpd="sng" algn="ctr">
            <a:no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15434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6"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7"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8"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9"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0"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1"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2"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3"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4"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5"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6"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7"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9" name="Group 58">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60"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1"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2"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3"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4"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5"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6"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7"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8"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9"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0"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1"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3" name="Rectangle 72">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5"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77" name="Rectangle 76">
            <a:extLst>
              <a:ext uri="{FF2B5EF4-FFF2-40B4-BE49-F238E27FC236}">
                <a16:creationId xmlns:a16="http://schemas.microsoft.com/office/drawing/2014/main" id="{F6167D22-B2B2-4469-BE4E-6B0DC972E4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614FB82-D448-4434-B313-4EC992735CED}"/>
              </a:ext>
            </a:extLst>
          </p:cNvPr>
          <p:cNvSpPr txBox="1"/>
          <p:nvPr/>
        </p:nvSpPr>
        <p:spPr>
          <a:xfrm>
            <a:off x="204044" y="-251277"/>
            <a:ext cx="8915399" cy="823448"/>
          </a:xfrm>
          <a:prstGeom prst="rect">
            <a:avLst/>
          </a:prstGeom>
        </p:spPr>
        <p:txBody>
          <a:bodyPr vert="horz" lIns="91440" tIns="45720" rIns="91440" bIns="45720" rtlCol="0" anchor="b">
            <a:normAutofit/>
          </a:bodyPr>
          <a:lstStyle/>
          <a:p>
            <a:pPr>
              <a:spcBef>
                <a:spcPct val="0"/>
              </a:spcBef>
              <a:spcAft>
                <a:spcPts val="600"/>
              </a:spcAft>
            </a:pPr>
            <a:r>
              <a:rPr lang="en-US" sz="2400" dirty="0">
                <a:solidFill>
                  <a:schemeClr val="tx1">
                    <a:lumMod val="85000"/>
                    <a:lumOff val="15000"/>
                  </a:schemeClr>
                </a:solidFill>
                <a:latin typeface="+mj-lt"/>
                <a:ea typeface="+mj-ea"/>
                <a:cs typeface="+mj-cs"/>
              </a:rPr>
              <a:t>Flowchart of Calibration Process</a:t>
            </a:r>
          </a:p>
        </p:txBody>
      </p:sp>
      <p:sp>
        <p:nvSpPr>
          <p:cNvPr id="79" name="Rectangle 78">
            <a:extLst>
              <a:ext uri="{FF2B5EF4-FFF2-40B4-BE49-F238E27FC236}">
                <a16:creationId xmlns:a16="http://schemas.microsoft.com/office/drawing/2014/main" id="{E27E2F65-D0DD-4710-977A-873706F901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48"/>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6241EDAF-234E-4DA8-88C0-0A452E1B88CD}"/>
              </a:ext>
            </a:extLst>
          </p:cNvPr>
          <p:cNvPicPr>
            <a:picLocks noChangeAspect="1"/>
          </p:cNvPicPr>
          <p:nvPr/>
        </p:nvPicPr>
        <p:blipFill>
          <a:blip r:embed="rId3"/>
          <a:stretch>
            <a:fillRect/>
          </a:stretch>
        </p:blipFill>
        <p:spPr>
          <a:xfrm>
            <a:off x="467903" y="90434"/>
            <a:ext cx="11379104" cy="6758019"/>
          </a:xfrm>
          <a:prstGeom prst="rect">
            <a:avLst/>
          </a:prstGeom>
        </p:spPr>
      </p:pic>
      <p:sp>
        <p:nvSpPr>
          <p:cNvPr id="4" name="Slide Number Placeholder 3">
            <a:extLst>
              <a:ext uri="{FF2B5EF4-FFF2-40B4-BE49-F238E27FC236}">
                <a16:creationId xmlns:a16="http://schemas.microsoft.com/office/drawing/2014/main" id="{3EEAB6AF-E5C1-4284-B50B-BF3ED397C218}"/>
              </a:ext>
            </a:extLst>
          </p:cNvPr>
          <p:cNvSpPr>
            <a:spLocks noGrp="1"/>
          </p:cNvSpPr>
          <p:nvPr>
            <p:ph type="sldNum" sz="quarter" idx="12"/>
          </p:nvPr>
        </p:nvSpPr>
        <p:spPr>
          <a:xfrm>
            <a:off x="531812" y="5027803"/>
            <a:ext cx="779767" cy="365125"/>
          </a:xfrm>
        </p:spPr>
        <p:txBody>
          <a:bodyPr vert="horz" lIns="91440" tIns="45720" rIns="91440" bIns="45720" rtlCol="0" anchor="ctr">
            <a:normAutofit/>
          </a:bodyPr>
          <a:lstStyle/>
          <a:p>
            <a:pPr defTabSz="914400">
              <a:lnSpc>
                <a:spcPct val="90000"/>
              </a:lnSpc>
              <a:spcAft>
                <a:spcPts val="600"/>
              </a:spcAft>
            </a:pPr>
            <a:fld id="{D57F1E4F-1CFF-5643-939E-217C01CDF565}" type="slidenum">
              <a:rPr lang="en-US" sz="1900">
                <a:solidFill>
                  <a:schemeClr val="tx1"/>
                </a:solidFill>
              </a:rPr>
              <a:pPr defTabSz="914400">
                <a:lnSpc>
                  <a:spcPct val="90000"/>
                </a:lnSpc>
                <a:spcAft>
                  <a:spcPts val="600"/>
                </a:spcAft>
              </a:pPr>
              <a:t>22</a:t>
            </a:fld>
            <a:endParaRPr lang="en-US" sz="1900">
              <a:solidFill>
                <a:schemeClr val="tx1"/>
              </a:solidFill>
            </a:endParaRPr>
          </a:p>
        </p:txBody>
      </p:sp>
    </p:spTree>
    <p:extLst>
      <p:ext uri="{BB962C8B-B14F-4D97-AF65-F5344CB8AC3E}">
        <p14:creationId xmlns:p14="http://schemas.microsoft.com/office/powerpoint/2010/main" val="3041009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DDBD57-B09F-41B9-96AB-4E42C83800C1}"/>
              </a:ext>
            </a:extLst>
          </p:cNvPr>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5" name="Picture 4">
            <a:extLst>
              <a:ext uri="{FF2B5EF4-FFF2-40B4-BE49-F238E27FC236}">
                <a16:creationId xmlns:a16="http://schemas.microsoft.com/office/drawing/2014/main" id="{75A6681F-206D-4061-B905-ED264F4B3B26}"/>
              </a:ext>
            </a:extLst>
          </p:cNvPr>
          <p:cNvPicPr/>
          <p:nvPr/>
        </p:nvPicPr>
        <p:blipFill rotWithShape="1">
          <a:blip r:embed="rId3"/>
          <a:srcRect l="5747" t="5682" r="2959" b="533"/>
          <a:stretch/>
        </p:blipFill>
        <p:spPr>
          <a:xfrm>
            <a:off x="3475031" y="1338813"/>
            <a:ext cx="5538283" cy="4256573"/>
          </a:xfrm>
          <a:prstGeom prst="rect">
            <a:avLst/>
          </a:prstGeom>
          <a:solidFill>
            <a:schemeClr val="tx1"/>
          </a:solidFill>
        </p:spPr>
      </p:pic>
    </p:spTree>
    <p:extLst>
      <p:ext uri="{BB962C8B-B14F-4D97-AF65-F5344CB8AC3E}">
        <p14:creationId xmlns:p14="http://schemas.microsoft.com/office/powerpoint/2010/main" val="2701233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CD1FDC-E1CC-4047-A96C-F0193FC4601A}"/>
              </a:ext>
            </a:extLst>
          </p:cNvPr>
          <p:cNvSpPr>
            <a:spLocks noGrp="1"/>
          </p:cNvSpPr>
          <p:nvPr>
            <p:ph type="sldNum" sz="quarter" idx="12"/>
          </p:nvPr>
        </p:nvSpPr>
        <p:spPr>
          <a:xfrm>
            <a:off x="505707" y="820262"/>
            <a:ext cx="779767" cy="365125"/>
          </a:xfrm>
        </p:spPr>
        <p:txBody>
          <a:bodyPr>
            <a:normAutofit/>
          </a:bodyPr>
          <a:lstStyle/>
          <a:p>
            <a:pPr>
              <a:lnSpc>
                <a:spcPct val="90000"/>
              </a:lnSpc>
              <a:spcAft>
                <a:spcPts val="600"/>
              </a:spcAft>
            </a:pPr>
            <a:fld id="{D57F1E4F-1CFF-5643-939E-217C01CDF565}" type="slidenum">
              <a:rPr lang="en-US" sz="1900" smtClean="0"/>
              <a:pPr>
                <a:lnSpc>
                  <a:spcPct val="90000"/>
                </a:lnSpc>
                <a:spcAft>
                  <a:spcPts val="600"/>
                </a:spcAft>
              </a:pPr>
              <a:t>24</a:t>
            </a:fld>
            <a:endParaRPr lang="en-US" sz="1900" dirty="0"/>
          </a:p>
        </p:txBody>
      </p:sp>
      <p:pic>
        <p:nvPicPr>
          <p:cNvPr id="6" name="Picture 5">
            <a:extLst>
              <a:ext uri="{FF2B5EF4-FFF2-40B4-BE49-F238E27FC236}">
                <a16:creationId xmlns:a16="http://schemas.microsoft.com/office/drawing/2014/main" id="{4224CD8C-23EE-402A-B3ED-D50559F0E128}"/>
              </a:ext>
            </a:extLst>
          </p:cNvPr>
          <p:cNvPicPr>
            <a:picLocks noChangeAspect="1"/>
          </p:cNvPicPr>
          <p:nvPr/>
        </p:nvPicPr>
        <p:blipFill rotWithShape="1">
          <a:blip r:embed="rId3"/>
          <a:srcRect l="3368" t="7003" r="6338" b="2477"/>
          <a:stretch/>
        </p:blipFill>
        <p:spPr>
          <a:xfrm>
            <a:off x="2790731" y="820262"/>
            <a:ext cx="7041758" cy="5882955"/>
          </a:xfrm>
          <a:prstGeom prst="rect">
            <a:avLst/>
          </a:prstGeom>
          <a:solidFill>
            <a:schemeClr val="tx1"/>
          </a:solidFill>
        </p:spPr>
      </p:pic>
      <p:sp>
        <p:nvSpPr>
          <p:cNvPr id="7" name="TextBox 6">
            <a:extLst>
              <a:ext uri="{FF2B5EF4-FFF2-40B4-BE49-F238E27FC236}">
                <a16:creationId xmlns:a16="http://schemas.microsoft.com/office/drawing/2014/main" id="{21D32013-0AEF-4CBD-A441-4CCBDB91367E}"/>
              </a:ext>
            </a:extLst>
          </p:cNvPr>
          <p:cNvSpPr txBox="1"/>
          <p:nvPr/>
        </p:nvSpPr>
        <p:spPr>
          <a:xfrm>
            <a:off x="2359511" y="297042"/>
            <a:ext cx="8773556" cy="523220"/>
          </a:xfrm>
          <a:prstGeom prst="rect">
            <a:avLst/>
          </a:prstGeom>
          <a:noFill/>
        </p:spPr>
        <p:txBody>
          <a:bodyPr wrap="none" rtlCol="0">
            <a:spAutoFit/>
          </a:bodyPr>
          <a:lstStyle/>
          <a:p>
            <a:r>
              <a:rPr lang="en-US" sz="2800" dirty="0"/>
              <a:t>Comparison against other state-of-art techniques</a:t>
            </a:r>
          </a:p>
        </p:txBody>
      </p:sp>
    </p:spTree>
    <p:extLst>
      <p:ext uri="{BB962C8B-B14F-4D97-AF65-F5344CB8AC3E}">
        <p14:creationId xmlns:p14="http://schemas.microsoft.com/office/powerpoint/2010/main" val="3307068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B3FC8D32-E054-4A20-B308-70A2ABBA4819}"/>
              </a:ext>
            </a:extLst>
          </p:cNvPr>
          <p:cNvSpPr>
            <a:spLocks noGrp="1"/>
          </p:cNvSpPr>
          <p:nvPr>
            <p:ph type="title"/>
          </p:nvPr>
        </p:nvSpPr>
        <p:spPr/>
        <p:txBody>
          <a:bodyPr/>
          <a:lstStyle/>
          <a:p>
            <a:endParaRPr lang="en-US"/>
          </a:p>
        </p:txBody>
      </p:sp>
      <p:sp>
        <p:nvSpPr>
          <p:cNvPr id="37" name="Text Placeholder 36">
            <a:extLst>
              <a:ext uri="{FF2B5EF4-FFF2-40B4-BE49-F238E27FC236}">
                <a16:creationId xmlns:a16="http://schemas.microsoft.com/office/drawing/2014/main" id="{AFDAAEEB-4B20-415F-8380-67FF5BA2C45A}"/>
              </a:ext>
            </a:extLst>
          </p:cNvPr>
          <p:cNvSpPr>
            <a:spLocks noGrp="1"/>
          </p:cNvSpPr>
          <p:nvPr>
            <p:ph type="body" idx="1"/>
          </p:nvPr>
        </p:nvSpPr>
        <p:spPr/>
        <p:txBody>
          <a:bodyPr/>
          <a:lstStyle/>
          <a:p>
            <a:endParaRPr lang="en-US"/>
          </a:p>
        </p:txBody>
      </p:sp>
      <p:sp>
        <p:nvSpPr>
          <p:cNvPr id="38" name="Content Placeholder 37">
            <a:extLst>
              <a:ext uri="{FF2B5EF4-FFF2-40B4-BE49-F238E27FC236}">
                <a16:creationId xmlns:a16="http://schemas.microsoft.com/office/drawing/2014/main" id="{33BAE066-68E1-4E90-9426-4A7F3D8EF8D2}"/>
              </a:ext>
            </a:extLst>
          </p:cNvPr>
          <p:cNvSpPr>
            <a:spLocks noGrp="1"/>
          </p:cNvSpPr>
          <p:nvPr>
            <p:ph sz="half" idx="2"/>
          </p:nvPr>
        </p:nvSpPr>
        <p:spPr/>
        <p:txBody>
          <a:bodyPr/>
          <a:lstStyle/>
          <a:p>
            <a:endParaRPr lang="en-US"/>
          </a:p>
        </p:txBody>
      </p:sp>
      <p:sp>
        <p:nvSpPr>
          <p:cNvPr id="39" name="Text Placeholder 38">
            <a:extLst>
              <a:ext uri="{FF2B5EF4-FFF2-40B4-BE49-F238E27FC236}">
                <a16:creationId xmlns:a16="http://schemas.microsoft.com/office/drawing/2014/main" id="{0EC545EE-CB76-4820-84E5-9985AC940157}"/>
              </a:ext>
            </a:extLst>
          </p:cNvPr>
          <p:cNvSpPr>
            <a:spLocks noGrp="1"/>
          </p:cNvSpPr>
          <p:nvPr>
            <p:ph type="body" sz="quarter" idx="3"/>
          </p:nvPr>
        </p:nvSpPr>
        <p:spPr/>
        <p:txBody>
          <a:bodyPr/>
          <a:lstStyle/>
          <a:p>
            <a:endParaRPr lang="en-US"/>
          </a:p>
        </p:txBody>
      </p:sp>
      <p:sp>
        <p:nvSpPr>
          <p:cNvPr id="40" name="Content Placeholder 39">
            <a:extLst>
              <a:ext uri="{FF2B5EF4-FFF2-40B4-BE49-F238E27FC236}">
                <a16:creationId xmlns:a16="http://schemas.microsoft.com/office/drawing/2014/main" id="{1C1DE52D-E84D-4696-94A4-CD417BB55B1D}"/>
              </a:ext>
            </a:extLst>
          </p:cNvPr>
          <p:cNvSpPr>
            <a:spLocks noGrp="1"/>
          </p:cNvSpPr>
          <p:nvPr>
            <p:ph sz="quarter" idx="4"/>
          </p:nvPr>
        </p:nvSpPr>
        <p:spPr/>
        <p:txBody>
          <a:bodyPr/>
          <a:lstStyle/>
          <a:p>
            <a:endParaRPr lang="en-US"/>
          </a:p>
        </p:txBody>
      </p:sp>
      <p:sp>
        <p:nvSpPr>
          <p:cNvPr id="4" name="Slide Number Placeholder 3">
            <a:extLst>
              <a:ext uri="{FF2B5EF4-FFF2-40B4-BE49-F238E27FC236}">
                <a16:creationId xmlns:a16="http://schemas.microsoft.com/office/drawing/2014/main" id="{AF0AE49D-37A3-43C0-A9F3-B9A029F3DD7D}"/>
              </a:ext>
            </a:extLst>
          </p:cNvPr>
          <p:cNvSpPr>
            <a:spLocks noGrp="1"/>
          </p:cNvSpPr>
          <p:nvPr>
            <p:ph type="sldNum" sz="quarter" idx="12"/>
          </p:nvPr>
        </p:nvSpPr>
        <p:spPr/>
        <p:txBody>
          <a:bodyPr/>
          <a:lstStyle/>
          <a:p>
            <a:fld id="{D57F1E4F-1CFF-5643-939E-217C01CDF565}" type="slidenum">
              <a:rPr lang="en-US" smtClean="0"/>
              <a:pPr/>
              <a:t>25</a:t>
            </a:fld>
            <a:endParaRPr lang="en-US" dirty="0"/>
          </a:p>
        </p:txBody>
      </p:sp>
      <p:graphicFrame>
        <p:nvGraphicFramePr>
          <p:cNvPr id="5" name="Table 4">
            <a:extLst>
              <a:ext uri="{FF2B5EF4-FFF2-40B4-BE49-F238E27FC236}">
                <a16:creationId xmlns:a16="http://schemas.microsoft.com/office/drawing/2014/main" id="{D02EF402-C5BB-4412-A626-3ED2729B4EFA}"/>
              </a:ext>
            </a:extLst>
          </p:cNvPr>
          <p:cNvGraphicFramePr>
            <a:graphicFrameLocks noGrp="1"/>
          </p:cNvGraphicFramePr>
          <p:nvPr>
            <p:extLst>
              <p:ext uri="{D42A27DB-BD31-4B8C-83A1-F6EECF244321}">
                <p14:modId xmlns:p14="http://schemas.microsoft.com/office/powerpoint/2010/main" val="590305814"/>
              </p:ext>
            </p:extLst>
          </p:nvPr>
        </p:nvGraphicFramePr>
        <p:xfrm>
          <a:off x="1677162" y="585841"/>
          <a:ext cx="10308566" cy="6158040"/>
        </p:xfrm>
        <a:graphic>
          <a:graphicData uri="http://schemas.openxmlformats.org/drawingml/2006/table">
            <a:tbl>
              <a:tblPr firstRow="1" firstCol="1" bandRow="1">
                <a:tableStyleId>{5C22544A-7EE6-4342-B048-85BDC9FD1C3A}</a:tableStyleId>
              </a:tblPr>
              <a:tblGrid>
                <a:gridCol w="3494510">
                  <a:extLst>
                    <a:ext uri="{9D8B030D-6E8A-4147-A177-3AD203B41FA5}">
                      <a16:colId xmlns:a16="http://schemas.microsoft.com/office/drawing/2014/main" val="2163730480"/>
                    </a:ext>
                  </a:extLst>
                </a:gridCol>
                <a:gridCol w="1947134">
                  <a:extLst>
                    <a:ext uri="{9D8B030D-6E8A-4147-A177-3AD203B41FA5}">
                      <a16:colId xmlns:a16="http://schemas.microsoft.com/office/drawing/2014/main" val="1297819485"/>
                    </a:ext>
                  </a:extLst>
                </a:gridCol>
                <a:gridCol w="1678193">
                  <a:extLst>
                    <a:ext uri="{9D8B030D-6E8A-4147-A177-3AD203B41FA5}">
                      <a16:colId xmlns:a16="http://schemas.microsoft.com/office/drawing/2014/main" val="1820888256"/>
                    </a:ext>
                  </a:extLst>
                </a:gridCol>
                <a:gridCol w="1344706">
                  <a:extLst>
                    <a:ext uri="{9D8B030D-6E8A-4147-A177-3AD203B41FA5}">
                      <a16:colId xmlns:a16="http://schemas.microsoft.com/office/drawing/2014/main" val="568504003"/>
                    </a:ext>
                  </a:extLst>
                </a:gridCol>
                <a:gridCol w="1844023">
                  <a:extLst>
                    <a:ext uri="{9D8B030D-6E8A-4147-A177-3AD203B41FA5}">
                      <a16:colId xmlns:a16="http://schemas.microsoft.com/office/drawing/2014/main" val="2957666218"/>
                    </a:ext>
                  </a:extLst>
                </a:gridCol>
              </a:tblGrid>
              <a:tr h="484495">
                <a:tc>
                  <a:txBody>
                    <a:bodyPr/>
                    <a:lstStyle/>
                    <a:p>
                      <a:pPr marL="0" marR="0" algn="l">
                        <a:spcBef>
                          <a:spcPts val="0"/>
                        </a:spcBef>
                        <a:spcAft>
                          <a:spcPts val="0"/>
                        </a:spcAft>
                      </a:pPr>
                      <a:r>
                        <a:rPr lang="en-US" sz="1600" dirty="0">
                          <a:effectLst/>
                        </a:rPr>
                        <a:t>Testing  Metrics</a:t>
                      </a:r>
                      <a:endParaRPr lang="en-US" sz="1600" b="1"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600" dirty="0">
                          <a:effectLst/>
                        </a:rPr>
                        <a:t>Experimental configuration</a:t>
                      </a:r>
                      <a:endParaRPr lang="en-US" sz="1600" b="1"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a:effectLst/>
                        </a:rPr>
                        <a:t>Path type of ECO*</a:t>
                      </a:r>
                      <a:endParaRPr lang="en-US"/>
                    </a:p>
                  </a:txBody>
                  <a:tcPr marL="68580" marR="68580" marT="0" marB="0"/>
                </a:tc>
                <a:tc>
                  <a:txBody>
                    <a:bodyPr/>
                    <a:lstStyle/>
                    <a:p>
                      <a:r>
                        <a:rPr lang="en-US" sz="1600">
                          <a:effectLst/>
                        </a:rPr>
                        <a:t>No. of positions of ECO*</a:t>
                      </a:r>
                      <a:endParaRPr lang="en-US"/>
                    </a:p>
                  </a:txBody>
                  <a:tcPr marL="68580" marR="68580" marT="0" marB="0"/>
                </a:tc>
                <a:tc>
                  <a:txBody>
                    <a:bodyPr/>
                    <a:lstStyle/>
                    <a:p>
                      <a:pPr marL="0" marR="0" algn="l">
                        <a:spcBef>
                          <a:spcPts val="0"/>
                        </a:spcBef>
                        <a:spcAft>
                          <a:spcPts val="0"/>
                        </a:spcAft>
                      </a:pPr>
                      <a:r>
                        <a:rPr lang="en-US" sz="1600">
                          <a:effectLst/>
                        </a:rPr>
                        <a:t>Evaluating Parameters</a:t>
                      </a:r>
                      <a:endParaRPr lang="en-US" sz="1600" b="1">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4703186"/>
                  </a:ext>
                </a:extLst>
              </a:tr>
              <a:tr h="1084160">
                <a:tc rowSpan="2">
                  <a:txBody>
                    <a:bodyPr/>
                    <a:lstStyle/>
                    <a:p>
                      <a:pPr marL="0" marR="0" algn="l">
                        <a:spcBef>
                          <a:spcPts val="0"/>
                        </a:spcBef>
                        <a:spcAft>
                          <a:spcPts val="0"/>
                        </a:spcAft>
                      </a:pPr>
                      <a:r>
                        <a:rPr lang="en-US" sz="1600" dirty="0">
                          <a:effectLst/>
                        </a:rPr>
                        <a:t>Shape reconstruction</a:t>
                      </a:r>
                      <a:endParaRPr lang="en-US" sz="1600" b="1"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600" dirty="0">
                          <a:effectLst/>
                        </a:rPr>
                        <a:t>State-of-art techniques: chessboard, planar, ICP and proposed</a:t>
                      </a:r>
                      <a:endParaRPr lang="en-US" sz="16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tc>
                  <a:txBody>
                    <a:bodyPr/>
                    <a:lstStyle/>
                    <a:p>
                      <a:r>
                        <a:rPr lang="en-US" sz="1600" dirty="0">
                          <a:effectLst/>
                        </a:rPr>
                        <a:t>2 concentric hexagons</a:t>
                      </a:r>
                      <a:endParaRPr lang="en-US" dirty="0"/>
                    </a:p>
                  </a:txBody>
                  <a:tcPr marL="68580" marR="68580" marT="0" marB="0"/>
                </a:tc>
                <a:tc>
                  <a:txBody>
                    <a:bodyPr/>
                    <a:lstStyle/>
                    <a:p>
                      <a:r>
                        <a:rPr lang="en-US" sz="1600" dirty="0">
                          <a:effectLst/>
                        </a:rPr>
                        <a:t>13</a:t>
                      </a:r>
                      <a:endParaRPr lang="en-US" dirty="0"/>
                    </a:p>
                  </a:txBody>
                  <a:tcPr marL="68580" marR="68580" marT="0" marB="0"/>
                </a:tc>
                <a:tc>
                  <a:txBody>
                    <a:bodyPr/>
                    <a:lstStyle/>
                    <a:p>
                      <a:pPr marL="0" marR="0" algn="l">
                        <a:spcBef>
                          <a:spcPts val="0"/>
                        </a:spcBef>
                        <a:spcAft>
                          <a:spcPts val="0"/>
                        </a:spcAft>
                      </a:pPr>
                      <a:r>
                        <a:rPr lang="en-US" sz="1600" dirty="0">
                          <a:effectLst/>
                        </a:rPr>
                        <a:t>Radius of ECO: 0.095m</a:t>
                      </a:r>
                      <a:endParaRPr lang="en-US" sz="16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19347833"/>
                  </a:ext>
                </a:extLst>
              </a:tr>
              <a:tr h="1492747">
                <a:tc vMerge="1">
                  <a:txBody>
                    <a:bodyPr/>
                    <a:lstStyle/>
                    <a:p>
                      <a:endParaRPr lang="en-US"/>
                    </a:p>
                  </a:txBody>
                  <a:tcPr/>
                </a:tc>
                <a:tc>
                  <a:txBody>
                    <a:bodyPr/>
                    <a:lstStyle/>
                    <a:p>
                      <a:pPr marL="0" marR="0" algn="l">
                        <a:spcBef>
                          <a:spcPts val="0"/>
                        </a:spcBef>
                        <a:spcAft>
                          <a:spcPts val="0"/>
                        </a:spcAft>
                      </a:pPr>
                      <a:endParaRPr lang="en-US" sz="16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tc>
                  <a:txBody>
                    <a:bodyPr/>
                    <a:lstStyle/>
                    <a:p>
                      <a:endParaRPr lang="en-US" dirty="0"/>
                    </a:p>
                  </a:txBody>
                  <a:tcPr marL="68580" marR="68580" marT="0" marB="0"/>
                </a:tc>
                <a:tc>
                  <a:txBody>
                    <a:bodyPr/>
                    <a:lstStyle/>
                    <a:p>
                      <a:endParaRPr lang="en-US" dirty="0"/>
                    </a:p>
                  </a:txBody>
                  <a:tcPr marL="68580" marR="68580" marT="0" marB="0"/>
                </a:tc>
                <a:tc>
                  <a:txBody>
                    <a:bodyPr/>
                    <a:lstStyle/>
                    <a:p>
                      <a:pPr marL="0" marR="0" algn="l">
                        <a:spcBef>
                          <a:spcPts val="0"/>
                        </a:spcBef>
                        <a:spcAft>
                          <a:spcPts val="0"/>
                        </a:spcAft>
                      </a:pPr>
                      <a:endParaRPr lang="en-US" sz="16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50361126"/>
                  </a:ext>
                </a:extLst>
              </a:tr>
              <a:tr h="1084160">
                <a:tc rowSpan="2">
                  <a:txBody>
                    <a:bodyPr/>
                    <a:lstStyle/>
                    <a:p>
                      <a:pPr marL="0" marR="0" algn="l">
                        <a:spcBef>
                          <a:spcPts val="0"/>
                        </a:spcBef>
                        <a:spcAft>
                          <a:spcPts val="0"/>
                        </a:spcAft>
                      </a:pPr>
                      <a:r>
                        <a:rPr lang="en-US" sz="1600" dirty="0">
                          <a:effectLst/>
                        </a:rPr>
                        <a:t>Spatial consistency</a:t>
                      </a:r>
                      <a:endParaRPr lang="en-US" sz="1600" b="1"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600" dirty="0">
                          <a:effectLst/>
                        </a:rPr>
                        <a:t>State-of-art techniques: chessboard, planar, ICP and proposed</a:t>
                      </a:r>
                      <a:endParaRPr lang="en-US" sz="16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600" dirty="0">
                          <a:effectLst/>
                        </a:rPr>
                        <a:t>Straight line</a:t>
                      </a:r>
                      <a:endParaRPr lang="en-US" sz="16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600" dirty="0">
                          <a:effectLst/>
                        </a:rPr>
                        <a:t>9</a:t>
                      </a:r>
                      <a:endParaRPr lang="en-US" sz="16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spcBef>
                          <a:spcPts val="0"/>
                        </a:spcBef>
                        <a:spcAft>
                          <a:spcPts val="0"/>
                        </a:spcAft>
                      </a:pPr>
                      <a:r>
                        <a:rPr lang="en-US" sz="1600" dirty="0">
                          <a:effectLst/>
                        </a:rPr>
                        <a:t>Transversal interval distance: 0.15m</a:t>
                      </a:r>
                      <a:endParaRPr lang="en-US" sz="16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23836892"/>
                  </a:ext>
                </a:extLst>
              </a:tr>
              <a:tr h="1495373">
                <a:tc vMerge="1">
                  <a:txBody>
                    <a:bodyPr/>
                    <a:lstStyle/>
                    <a:p>
                      <a:endParaRPr lang="en-US"/>
                    </a:p>
                  </a:txBody>
                  <a:tcPr/>
                </a:tc>
                <a:tc>
                  <a:txBody>
                    <a:bodyPr/>
                    <a:lstStyle/>
                    <a:p>
                      <a:pPr marL="0" marR="0" algn="l">
                        <a:spcBef>
                          <a:spcPts val="0"/>
                        </a:spcBef>
                        <a:spcAft>
                          <a:spcPts val="0"/>
                        </a:spcAft>
                      </a:pPr>
                      <a:endParaRPr lang="en-US" sz="11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tc>
                  <a:txBody>
                    <a:bodyPr/>
                    <a:lstStyle/>
                    <a:p>
                      <a:endParaRPr lang="en-US" dirty="0"/>
                    </a:p>
                  </a:txBody>
                  <a:tcPr marL="68580" marR="68580" marT="0" marB="0"/>
                </a:tc>
                <a:tc>
                  <a:txBody>
                    <a:bodyPr/>
                    <a:lstStyle/>
                    <a:p>
                      <a:endParaRPr lang="en-US" dirty="0"/>
                    </a:p>
                  </a:txBody>
                  <a:tcPr marL="68580" marR="68580" marT="0" marB="0"/>
                </a:tc>
                <a:tc>
                  <a:txBody>
                    <a:bodyPr/>
                    <a:lstStyle/>
                    <a:p>
                      <a:pPr marL="0" marR="0" algn="l">
                        <a:spcBef>
                          <a:spcPts val="0"/>
                        </a:spcBef>
                        <a:spcAft>
                          <a:spcPts val="0"/>
                        </a:spcAft>
                      </a:pPr>
                      <a:endParaRPr lang="en-US" sz="11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5231357"/>
                  </a:ext>
                </a:extLst>
              </a:tr>
            </a:tbl>
          </a:graphicData>
        </a:graphic>
      </p:graphicFrame>
      <p:pic>
        <p:nvPicPr>
          <p:cNvPr id="6" name="Picture 5">
            <a:extLst>
              <a:ext uri="{FF2B5EF4-FFF2-40B4-BE49-F238E27FC236}">
                <a16:creationId xmlns:a16="http://schemas.microsoft.com/office/drawing/2014/main" id="{BCB02102-0165-4F3F-8B49-D86DCFC66081}"/>
              </a:ext>
            </a:extLst>
          </p:cNvPr>
          <p:cNvPicPr>
            <a:picLocks noChangeAspect="1"/>
          </p:cNvPicPr>
          <p:nvPr/>
        </p:nvPicPr>
        <p:blipFill>
          <a:blip r:embed="rId3"/>
          <a:stretch>
            <a:fillRect/>
          </a:stretch>
        </p:blipFill>
        <p:spPr>
          <a:xfrm>
            <a:off x="1677162" y="1553992"/>
            <a:ext cx="3008210" cy="2200372"/>
          </a:xfrm>
          <a:prstGeom prst="rect">
            <a:avLst/>
          </a:prstGeom>
          <a:solidFill>
            <a:schemeClr val="tx1"/>
          </a:solidFill>
        </p:spPr>
      </p:pic>
      <p:pic>
        <p:nvPicPr>
          <p:cNvPr id="31" name="Picture 30">
            <a:extLst>
              <a:ext uri="{FF2B5EF4-FFF2-40B4-BE49-F238E27FC236}">
                <a16:creationId xmlns:a16="http://schemas.microsoft.com/office/drawing/2014/main" id="{FC14C65C-EF0A-46B1-A4CB-AE2609052962}"/>
              </a:ext>
            </a:extLst>
          </p:cNvPr>
          <p:cNvPicPr>
            <a:picLocks noChangeAspect="1"/>
          </p:cNvPicPr>
          <p:nvPr/>
        </p:nvPicPr>
        <p:blipFill>
          <a:blip r:embed="rId4"/>
          <a:stretch>
            <a:fillRect/>
          </a:stretch>
        </p:blipFill>
        <p:spPr>
          <a:xfrm>
            <a:off x="1741451" y="4314301"/>
            <a:ext cx="2943921" cy="2091718"/>
          </a:xfrm>
          <a:prstGeom prst="rect">
            <a:avLst/>
          </a:prstGeom>
          <a:solidFill>
            <a:schemeClr val="tx1"/>
          </a:solidFill>
        </p:spPr>
      </p:pic>
      <p:sp>
        <p:nvSpPr>
          <p:cNvPr id="35" name="TextBox 34">
            <a:extLst>
              <a:ext uri="{FF2B5EF4-FFF2-40B4-BE49-F238E27FC236}">
                <a16:creationId xmlns:a16="http://schemas.microsoft.com/office/drawing/2014/main" id="{ADE4F8E7-A6FD-49A2-9309-5200B1D8A0E0}"/>
              </a:ext>
            </a:extLst>
          </p:cNvPr>
          <p:cNvSpPr txBox="1"/>
          <p:nvPr/>
        </p:nvSpPr>
        <p:spPr>
          <a:xfrm>
            <a:off x="8871841" y="6406019"/>
            <a:ext cx="3201517" cy="338554"/>
          </a:xfrm>
          <a:prstGeom prst="rect">
            <a:avLst/>
          </a:prstGeom>
          <a:noFill/>
        </p:spPr>
        <p:txBody>
          <a:bodyPr wrap="none" rtlCol="0">
            <a:spAutoFit/>
          </a:bodyPr>
          <a:lstStyle/>
          <a:p>
            <a:r>
              <a:rPr lang="en-US" sz="1200" b="1" dirty="0"/>
              <a:t>* </a:t>
            </a:r>
            <a:r>
              <a:rPr lang="en-US" sz="1600" b="1" dirty="0"/>
              <a:t>Evaluation Cylindrical Object</a:t>
            </a:r>
            <a:endParaRPr lang="en-US" sz="1200" b="1" dirty="0"/>
          </a:p>
        </p:txBody>
      </p:sp>
    </p:spTree>
    <p:extLst>
      <p:ext uri="{BB962C8B-B14F-4D97-AF65-F5344CB8AC3E}">
        <p14:creationId xmlns:p14="http://schemas.microsoft.com/office/powerpoint/2010/main" val="831953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E33653-F49F-4E9F-82AE-DC472FF357E3}"/>
              </a:ext>
            </a:extLst>
          </p:cNvPr>
          <p:cNvSpPr>
            <a:spLocks noGrp="1"/>
          </p:cNvSpPr>
          <p:nvPr>
            <p:ph type="body" idx="1"/>
          </p:nvPr>
        </p:nvSpPr>
        <p:spPr>
          <a:xfrm>
            <a:off x="2589212" y="747428"/>
            <a:ext cx="3992732" cy="576262"/>
          </a:xfrm>
        </p:spPr>
        <p:txBody>
          <a:bodyPr/>
          <a:lstStyle/>
          <a:p>
            <a:r>
              <a:rPr lang="en-US" dirty="0"/>
              <a:t>Shape Reconstruction</a:t>
            </a:r>
          </a:p>
        </p:txBody>
      </p:sp>
      <p:pic>
        <p:nvPicPr>
          <p:cNvPr id="10" name="Content Placeholder 9">
            <a:extLst>
              <a:ext uri="{FF2B5EF4-FFF2-40B4-BE49-F238E27FC236}">
                <a16:creationId xmlns:a16="http://schemas.microsoft.com/office/drawing/2014/main" id="{5FDA4B85-84CF-4CA9-A0EE-86E0CC59A663}"/>
              </a:ext>
            </a:extLst>
          </p:cNvPr>
          <p:cNvPicPr>
            <a:picLocks noGrp="1" noChangeAspect="1"/>
          </p:cNvPicPr>
          <p:nvPr>
            <p:ph sz="half" idx="2"/>
          </p:nvPr>
        </p:nvPicPr>
        <p:blipFill rotWithShape="1">
          <a:blip r:embed="rId3"/>
          <a:srcRect l="14874" t="7775" r="18089" b="2388"/>
          <a:stretch/>
        </p:blipFill>
        <p:spPr>
          <a:xfrm>
            <a:off x="2295031" y="1613978"/>
            <a:ext cx="3655903" cy="3993192"/>
          </a:xfrm>
          <a:prstGeom prst="rect">
            <a:avLst/>
          </a:prstGeom>
        </p:spPr>
      </p:pic>
      <p:sp>
        <p:nvSpPr>
          <p:cNvPr id="5" name="Text Placeholder 4">
            <a:extLst>
              <a:ext uri="{FF2B5EF4-FFF2-40B4-BE49-F238E27FC236}">
                <a16:creationId xmlns:a16="http://schemas.microsoft.com/office/drawing/2014/main" id="{A9240038-E801-45B8-8C20-980AA8F24A02}"/>
              </a:ext>
            </a:extLst>
          </p:cNvPr>
          <p:cNvSpPr>
            <a:spLocks noGrp="1"/>
          </p:cNvSpPr>
          <p:nvPr>
            <p:ph type="body" sz="quarter" idx="3"/>
          </p:nvPr>
        </p:nvSpPr>
        <p:spPr>
          <a:xfrm>
            <a:off x="7273715" y="747428"/>
            <a:ext cx="3999001" cy="576262"/>
          </a:xfrm>
        </p:spPr>
        <p:txBody>
          <a:bodyPr/>
          <a:lstStyle/>
          <a:p>
            <a:r>
              <a:rPr lang="en-US" dirty="0"/>
              <a:t>Spatial Consistency</a:t>
            </a:r>
          </a:p>
        </p:txBody>
      </p:sp>
      <p:pic>
        <p:nvPicPr>
          <p:cNvPr id="11" name="Content Placeholder 10">
            <a:extLst>
              <a:ext uri="{FF2B5EF4-FFF2-40B4-BE49-F238E27FC236}">
                <a16:creationId xmlns:a16="http://schemas.microsoft.com/office/drawing/2014/main" id="{0ED2DA24-B250-4BB9-AE26-E659B5730CAD}"/>
              </a:ext>
            </a:extLst>
          </p:cNvPr>
          <p:cNvPicPr>
            <a:picLocks noGrp="1" noChangeAspect="1"/>
          </p:cNvPicPr>
          <p:nvPr>
            <p:ph sz="quarter" idx="4"/>
          </p:nvPr>
        </p:nvPicPr>
        <p:blipFill rotWithShape="1">
          <a:blip r:embed="rId4"/>
          <a:srcRect l="27782" r="34663"/>
          <a:stretch/>
        </p:blipFill>
        <p:spPr>
          <a:xfrm>
            <a:off x="7874597" y="1568350"/>
            <a:ext cx="2022371" cy="4038820"/>
          </a:xfrm>
          <a:prstGeom prst="rect">
            <a:avLst/>
          </a:prstGeom>
        </p:spPr>
      </p:pic>
      <p:sp>
        <p:nvSpPr>
          <p:cNvPr id="9" name="Slide Number Placeholder 8">
            <a:extLst>
              <a:ext uri="{FF2B5EF4-FFF2-40B4-BE49-F238E27FC236}">
                <a16:creationId xmlns:a16="http://schemas.microsoft.com/office/drawing/2014/main" id="{06794910-BCFC-4077-83DD-3DFEF4297E86}"/>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1339196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8C378384-6153-43DA-8610-4AC2FD8F2C90}"/>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10" name="Content Placeholder 9">
            <a:extLst>
              <a:ext uri="{FF2B5EF4-FFF2-40B4-BE49-F238E27FC236}">
                <a16:creationId xmlns:a16="http://schemas.microsoft.com/office/drawing/2014/main" id="{A08AB8EA-0174-4C46-BCDB-AD037F890E1F}"/>
              </a:ext>
            </a:extLst>
          </p:cNvPr>
          <p:cNvPicPr>
            <a:picLocks noGrp="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22056" y="1280161"/>
            <a:ext cx="6036928" cy="4462456"/>
          </a:xfrm>
          <a:prstGeom prst="rect">
            <a:avLst/>
          </a:prstGeom>
          <a:solidFill>
            <a:schemeClr val="tx1"/>
          </a:solidFill>
        </p:spPr>
      </p:pic>
      <p:pic>
        <p:nvPicPr>
          <p:cNvPr id="11" name="Content Placeholder 10">
            <a:extLst>
              <a:ext uri="{FF2B5EF4-FFF2-40B4-BE49-F238E27FC236}">
                <a16:creationId xmlns:a16="http://schemas.microsoft.com/office/drawing/2014/main" id="{54E4DF64-FE5F-4F51-A446-2B6DD9EF6D12}"/>
              </a:ext>
            </a:extLst>
          </p:cNvPr>
          <p:cNvPicPr>
            <a:picLocks noGrp="1"/>
          </p:cNvPicPr>
          <p:nvPr>
            <p:ph sz="quarter" idx="4"/>
          </p:nvPr>
        </p:nvPicPr>
        <p:blipFill>
          <a:blip r:embed="rId4" cstate="print">
            <a:extLst>
              <a:ext uri="{BEBA8EAE-BF5A-486C-A8C5-ECC9F3942E4B}">
                <a14:imgProps xmlns:a14="http://schemas.microsoft.com/office/drawing/2010/main">
                  <a14:imgLayer r:embed="rId5">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961898" y="1280161"/>
            <a:ext cx="4946817" cy="4462456"/>
          </a:xfrm>
          <a:prstGeom prst="rect">
            <a:avLst/>
          </a:prstGeom>
          <a:solidFill>
            <a:schemeClr val="tx1"/>
          </a:solidFill>
        </p:spPr>
      </p:pic>
      <p:sp>
        <p:nvSpPr>
          <p:cNvPr id="12" name="Text Placeholder 2">
            <a:extLst>
              <a:ext uri="{FF2B5EF4-FFF2-40B4-BE49-F238E27FC236}">
                <a16:creationId xmlns:a16="http://schemas.microsoft.com/office/drawing/2014/main" id="{008F146D-2C00-4703-9698-B62B4107DCFD}"/>
              </a:ext>
            </a:extLst>
          </p:cNvPr>
          <p:cNvSpPr>
            <a:spLocks noGrp="1"/>
          </p:cNvSpPr>
          <p:nvPr>
            <p:ph type="body" idx="1"/>
          </p:nvPr>
        </p:nvSpPr>
        <p:spPr>
          <a:xfrm>
            <a:off x="2313511" y="654421"/>
            <a:ext cx="3992732" cy="576262"/>
          </a:xfrm>
        </p:spPr>
        <p:txBody>
          <a:bodyPr/>
          <a:lstStyle/>
          <a:p>
            <a:r>
              <a:rPr lang="en-US" dirty="0"/>
              <a:t>Shape Reconstruction</a:t>
            </a:r>
          </a:p>
        </p:txBody>
      </p:sp>
      <p:sp>
        <p:nvSpPr>
          <p:cNvPr id="13" name="Text Placeholder 4">
            <a:extLst>
              <a:ext uri="{FF2B5EF4-FFF2-40B4-BE49-F238E27FC236}">
                <a16:creationId xmlns:a16="http://schemas.microsoft.com/office/drawing/2014/main" id="{955DD741-B897-4BEE-87EC-EF17F5636002}"/>
              </a:ext>
            </a:extLst>
          </p:cNvPr>
          <p:cNvSpPr>
            <a:spLocks noGrp="1"/>
          </p:cNvSpPr>
          <p:nvPr>
            <p:ph type="body" sz="quarter" idx="3"/>
          </p:nvPr>
        </p:nvSpPr>
        <p:spPr>
          <a:xfrm>
            <a:off x="7882124" y="682213"/>
            <a:ext cx="3999001" cy="576262"/>
          </a:xfrm>
        </p:spPr>
        <p:txBody>
          <a:bodyPr/>
          <a:lstStyle/>
          <a:p>
            <a:r>
              <a:rPr lang="en-US" dirty="0"/>
              <a:t>Spatial Consistency</a:t>
            </a:r>
          </a:p>
        </p:txBody>
      </p:sp>
    </p:spTree>
    <p:extLst>
      <p:ext uri="{BB962C8B-B14F-4D97-AF65-F5344CB8AC3E}">
        <p14:creationId xmlns:p14="http://schemas.microsoft.com/office/powerpoint/2010/main" val="3305149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376C9164-B6A9-4EFA-81DE-6B53061430FD}"/>
              </a:ext>
            </a:extLst>
          </p:cNvPr>
          <p:cNvSpPr>
            <a:spLocks noGrp="1"/>
          </p:cNvSpPr>
          <p:nvPr>
            <p:ph type="title"/>
          </p:nvPr>
        </p:nvSpPr>
        <p:spPr>
          <a:xfrm>
            <a:off x="1304518" y="1880019"/>
            <a:ext cx="2454052" cy="4620814"/>
          </a:xfrm>
        </p:spPr>
        <p:txBody>
          <a:bodyPr>
            <a:normAutofit/>
          </a:bodyPr>
          <a:lstStyle/>
          <a:p>
            <a:r>
              <a:rPr lang="en-US" sz="3200" dirty="0">
                <a:solidFill>
                  <a:schemeClr val="tx1"/>
                </a:solidFill>
              </a:rPr>
              <a:t>Overall Evaluation Results</a:t>
            </a:r>
          </a:p>
        </p:txBody>
      </p:sp>
      <p:graphicFrame>
        <p:nvGraphicFramePr>
          <p:cNvPr id="49" name="Content Placeholder 48">
            <a:extLst>
              <a:ext uri="{FF2B5EF4-FFF2-40B4-BE49-F238E27FC236}">
                <a16:creationId xmlns:a16="http://schemas.microsoft.com/office/drawing/2014/main" id="{DC0B2C04-FE4A-40A6-BD7E-471F8126528D}"/>
              </a:ext>
            </a:extLst>
          </p:cNvPr>
          <p:cNvGraphicFramePr>
            <a:graphicFrameLocks noGrp="1"/>
          </p:cNvGraphicFramePr>
          <p:nvPr>
            <p:ph idx="1"/>
            <p:extLst>
              <p:ext uri="{D42A27DB-BD31-4B8C-83A1-F6EECF244321}">
                <p14:modId xmlns:p14="http://schemas.microsoft.com/office/powerpoint/2010/main" val="2462451513"/>
              </p:ext>
            </p:extLst>
          </p:nvPr>
        </p:nvGraphicFramePr>
        <p:xfrm>
          <a:off x="4434790" y="61781"/>
          <a:ext cx="7396264" cy="4391929"/>
        </p:xfrm>
        <a:graphic>
          <a:graphicData uri="http://schemas.openxmlformats.org/drawingml/2006/table">
            <a:tbl>
              <a:tblPr firstRow="1" firstCol="1" bandRow="1">
                <a:tableStyleId>{5C22544A-7EE6-4342-B048-85BDC9FD1C3A}</a:tableStyleId>
              </a:tblPr>
              <a:tblGrid>
                <a:gridCol w="2464850">
                  <a:extLst>
                    <a:ext uri="{9D8B030D-6E8A-4147-A177-3AD203B41FA5}">
                      <a16:colId xmlns:a16="http://schemas.microsoft.com/office/drawing/2014/main" val="119580039"/>
                    </a:ext>
                  </a:extLst>
                </a:gridCol>
                <a:gridCol w="2465707">
                  <a:extLst>
                    <a:ext uri="{9D8B030D-6E8A-4147-A177-3AD203B41FA5}">
                      <a16:colId xmlns:a16="http://schemas.microsoft.com/office/drawing/2014/main" val="718298132"/>
                    </a:ext>
                  </a:extLst>
                </a:gridCol>
                <a:gridCol w="2465707">
                  <a:extLst>
                    <a:ext uri="{9D8B030D-6E8A-4147-A177-3AD203B41FA5}">
                      <a16:colId xmlns:a16="http://schemas.microsoft.com/office/drawing/2014/main" val="2778365988"/>
                    </a:ext>
                  </a:extLst>
                </a:gridCol>
              </a:tblGrid>
              <a:tr h="307016">
                <a:tc rowSpan="2">
                  <a:txBody>
                    <a:bodyPr/>
                    <a:lstStyle/>
                    <a:p>
                      <a:pPr marL="0" marR="0" algn="l">
                        <a:spcBef>
                          <a:spcPts val="0"/>
                        </a:spcBef>
                        <a:spcAft>
                          <a:spcPts val="1200"/>
                        </a:spcAft>
                      </a:pPr>
                      <a:r>
                        <a:rPr lang="en-US" sz="1800" dirty="0">
                          <a:effectLst/>
                        </a:rPr>
                        <a:t>Calibration Techniques</a:t>
                      </a:r>
                      <a:endParaRPr lang="en-US" sz="1800" b="1"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nchor="ctr"/>
                </a:tc>
                <a:tc gridSpan="2">
                  <a:txBody>
                    <a:bodyPr/>
                    <a:lstStyle/>
                    <a:p>
                      <a:pPr marL="0" marR="0" algn="ctr">
                        <a:spcBef>
                          <a:spcPts val="0"/>
                        </a:spcBef>
                        <a:spcAft>
                          <a:spcPts val="1200"/>
                        </a:spcAft>
                      </a:pPr>
                      <a:r>
                        <a:rPr lang="en-US" sz="1600" u="none" dirty="0">
                          <a:solidFill>
                            <a:schemeClr val="tx1"/>
                          </a:solidFill>
                          <a:effectLst/>
                          <a:hlinkClick r:id="rId3" action="ppaction://hlinksldjump">
                            <a:extLst>
                              <a:ext uri="{A12FA001-AC4F-418D-AE19-62706E023703}">
                                <ahyp:hlinkClr xmlns:ahyp="http://schemas.microsoft.com/office/drawing/2018/hyperlinkcolor" val="tx"/>
                              </a:ext>
                            </a:extLst>
                          </a:hlinkClick>
                        </a:rPr>
                        <a:t>Overall Evaluation Results</a:t>
                      </a:r>
                      <a:endParaRPr lang="en-US" sz="1600" b="1" u="none" dirty="0">
                        <a:solidFill>
                          <a:schemeClr val="tx1"/>
                        </a:solidFill>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399885216"/>
                  </a:ext>
                </a:extLst>
              </a:tr>
              <a:tr h="1821393">
                <a:tc vMerge="1">
                  <a:txBody>
                    <a:bodyPr/>
                    <a:lstStyle/>
                    <a:p>
                      <a:endParaRPr lang="en-US"/>
                    </a:p>
                  </a:txBody>
                  <a:tcPr/>
                </a:tc>
                <a:tc>
                  <a:txBody>
                    <a:bodyPr/>
                    <a:lstStyle/>
                    <a:p>
                      <a:pPr marL="0" marR="0" algn="l">
                        <a:spcBef>
                          <a:spcPts val="0"/>
                        </a:spcBef>
                        <a:spcAft>
                          <a:spcPts val="1200"/>
                        </a:spcAft>
                      </a:pPr>
                      <a:r>
                        <a:rPr lang="en-US" sz="1800" b="1" dirty="0">
                          <a:effectLst/>
                        </a:rPr>
                        <a:t>Shape Reconstruction:</a:t>
                      </a:r>
                    </a:p>
                    <a:p>
                      <a:pPr marL="0" marR="0" algn="l">
                        <a:spcBef>
                          <a:spcPts val="0"/>
                        </a:spcBef>
                        <a:spcAft>
                          <a:spcPts val="1200"/>
                        </a:spcAft>
                      </a:pPr>
                      <a:r>
                        <a:rPr lang="en-US" sz="1800" b="1" dirty="0">
                          <a:effectLst/>
                        </a:rPr>
                        <a:t>Error in estimating the radius of ECO at 90% (m)</a:t>
                      </a:r>
                      <a:endParaRPr lang="en-US" sz="1800" b="1"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l">
                        <a:spcBef>
                          <a:spcPts val="0"/>
                        </a:spcBef>
                        <a:spcAft>
                          <a:spcPts val="1200"/>
                        </a:spcAft>
                      </a:pPr>
                      <a:r>
                        <a:rPr lang="en-US" sz="1800" b="1" dirty="0">
                          <a:effectLst/>
                        </a:rPr>
                        <a:t>Spatial Consistency: </a:t>
                      </a:r>
                    </a:p>
                    <a:p>
                      <a:pPr marL="0" marR="0" algn="l">
                        <a:spcBef>
                          <a:spcPts val="0"/>
                        </a:spcBef>
                        <a:spcAft>
                          <a:spcPts val="1200"/>
                        </a:spcAft>
                      </a:pPr>
                      <a:r>
                        <a:rPr lang="en-US" sz="1800" b="1" dirty="0">
                          <a:effectLst/>
                        </a:rPr>
                        <a:t>Mean difference between estimated and ground truth translational shift of ECO along a straight line (m)</a:t>
                      </a:r>
                      <a:endParaRPr lang="en-US" sz="1800" b="1"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509651755"/>
                  </a:ext>
                </a:extLst>
              </a:tr>
              <a:tr h="405904">
                <a:tc>
                  <a:txBody>
                    <a:bodyPr/>
                    <a:lstStyle/>
                    <a:p>
                      <a:pPr marL="0" marR="0">
                        <a:spcBef>
                          <a:spcPts val="0"/>
                        </a:spcBef>
                        <a:spcAft>
                          <a:spcPts val="0"/>
                        </a:spcAft>
                      </a:pPr>
                      <a:r>
                        <a:rPr lang="en-US" sz="1800" dirty="0">
                          <a:effectLst/>
                        </a:rPr>
                        <a:t>Chessboard</a:t>
                      </a:r>
                      <a:endParaRPr lang="en-US" sz="18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800" dirty="0">
                          <a:effectLst/>
                        </a:rPr>
                        <a:t>0.30</a:t>
                      </a:r>
                      <a:endParaRPr lang="en-US" sz="18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800">
                          <a:effectLst/>
                        </a:rPr>
                        <a:t>0.084</a:t>
                      </a:r>
                      <a:endParaRPr lang="en-US" sz="180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61122355"/>
                  </a:ext>
                </a:extLst>
              </a:tr>
              <a:tr h="400155">
                <a:tc>
                  <a:txBody>
                    <a:bodyPr/>
                    <a:lstStyle/>
                    <a:p>
                      <a:pPr marL="0" marR="0">
                        <a:spcBef>
                          <a:spcPts val="0"/>
                        </a:spcBef>
                        <a:spcAft>
                          <a:spcPts val="0"/>
                        </a:spcAft>
                      </a:pPr>
                      <a:r>
                        <a:rPr lang="en-US" sz="1800" dirty="0">
                          <a:effectLst/>
                        </a:rPr>
                        <a:t>Planar</a:t>
                      </a:r>
                      <a:endParaRPr lang="en-US" sz="18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800" dirty="0">
                          <a:effectLst/>
                        </a:rPr>
                        <a:t>0.80</a:t>
                      </a:r>
                      <a:endParaRPr lang="en-US" sz="18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800">
                          <a:effectLst/>
                        </a:rPr>
                        <a:t>0.473</a:t>
                      </a:r>
                      <a:endParaRPr lang="en-US" sz="180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40637737"/>
                  </a:ext>
                </a:extLst>
              </a:tr>
              <a:tr h="400155">
                <a:tc>
                  <a:txBody>
                    <a:bodyPr/>
                    <a:lstStyle/>
                    <a:p>
                      <a:pPr marL="0" marR="0">
                        <a:spcBef>
                          <a:spcPts val="0"/>
                        </a:spcBef>
                        <a:spcAft>
                          <a:spcPts val="0"/>
                        </a:spcAft>
                      </a:pPr>
                      <a:r>
                        <a:rPr lang="en-US" sz="1800" dirty="0">
                          <a:effectLst/>
                        </a:rPr>
                        <a:t>ICP</a:t>
                      </a:r>
                      <a:endParaRPr lang="en-US" sz="18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800" dirty="0">
                          <a:effectLst/>
                        </a:rPr>
                        <a:t>0.19</a:t>
                      </a:r>
                      <a:endParaRPr lang="en-US" sz="18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800" dirty="0">
                          <a:effectLst/>
                        </a:rPr>
                        <a:t>0.074</a:t>
                      </a:r>
                      <a:endParaRPr lang="en-US" sz="18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05653787"/>
                  </a:ext>
                </a:extLst>
              </a:tr>
              <a:tr h="405904">
                <a:tc>
                  <a:txBody>
                    <a:bodyPr/>
                    <a:lstStyle/>
                    <a:p>
                      <a:pPr marL="0" marR="0">
                        <a:spcBef>
                          <a:spcPts val="0"/>
                        </a:spcBef>
                        <a:spcAft>
                          <a:spcPts val="0"/>
                        </a:spcAft>
                      </a:pPr>
                      <a:r>
                        <a:rPr lang="en-US" sz="1800" dirty="0">
                          <a:effectLst/>
                        </a:rPr>
                        <a:t>Proposed (IR)</a:t>
                      </a:r>
                      <a:endParaRPr lang="en-US" sz="18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800" dirty="0">
                          <a:effectLst/>
                        </a:rPr>
                        <a:t>0.06</a:t>
                      </a:r>
                      <a:endParaRPr lang="en-US" sz="18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800" dirty="0">
                          <a:effectLst/>
                        </a:rPr>
                        <a:t>0.074</a:t>
                      </a:r>
                      <a:endParaRPr lang="en-US" sz="18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42693140"/>
                  </a:ext>
                </a:extLst>
              </a:tr>
              <a:tr h="400155">
                <a:tc>
                  <a:txBody>
                    <a:bodyPr/>
                    <a:lstStyle/>
                    <a:p>
                      <a:pPr marL="0" marR="0">
                        <a:spcBef>
                          <a:spcPts val="0"/>
                        </a:spcBef>
                        <a:spcAft>
                          <a:spcPts val="0"/>
                        </a:spcAft>
                      </a:pPr>
                      <a:r>
                        <a:rPr lang="en-US" sz="1800" dirty="0">
                          <a:effectLst/>
                        </a:rPr>
                        <a:t>Proposed (Depth)</a:t>
                      </a:r>
                      <a:endParaRPr lang="en-US" sz="1800" dirty="0">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800" b="1" dirty="0">
                          <a:solidFill>
                            <a:schemeClr val="accent1"/>
                          </a:solidFill>
                          <a:effectLst/>
                        </a:rPr>
                        <a:t>0.02</a:t>
                      </a:r>
                      <a:endParaRPr lang="en-US" sz="1800" b="1" dirty="0">
                        <a:solidFill>
                          <a:schemeClr val="accent1"/>
                        </a:solidFill>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800" b="1" dirty="0">
                          <a:solidFill>
                            <a:schemeClr val="accent1"/>
                          </a:solidFill>
                          <a:effectLst/>
                        </a:rPr>
                        <a:t>0.013</a:t>
                      </a:r>
                      <a:endParaRPr lang="en-US" sz="1800" b="1" dirty="0">
                        <a:solidFill>
                          <a:schemeClr val="accent1"/>
                        </a:solidFill>
                        <a:effectLst/>
                        <a:latin typeface="Constantia" panose="02030602050306030303"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03987409"/>
                  </a:ext>
                </a:extLst>
              </a:tr>
            </a:tbl>
          </a:graphicData>
        </a:graphic>
      </p:graphicFrame>
      <p:sp>
        <p:nvSpPr>
          <p:cNvPr id="4" name="Slide Number Placeholder 3">
            <a:extLst>
              <a:ext uri="{FF2B5EF4-FFF2-40B4-BE49-F238E27FC236}">
                <a16:creationId xmlns:a16="http://schemas.microsoft.com/office/drawing/2014/main" id="{88900826-8194-4B37-B50D-25914B2D98AC}"/>
              </a:ext>
            </a:extLst>
          </p:cNvPr>
          <p:cNvSpPr>
            <a:spLocks noGrp="1"/>
          </p:cNvSpPr>
          <p:nvPr>
            <p:ph type="sldNum" sz="quarter" idx="12"/>
          </p:nvPr>
        </p:nvSpPr>
        <p:spPr>
          <a:xfrm>
            <a:off x="524751" y="817301"/>
            <a:ext cx="779767" cy="365125"/>
          </a:xfrm>
        </p:spPr>
        <p:txBody>
          <a:bodyPr vert="horz" lIns="91440" tIns="45720" rIns="91440" bIns="45720" rtlCol="0">
            <a:normAutofit/>
          </a:bodyPr>
          <a:lstStyle/>
          <a:p>
            <a:pPr defTabSz="914400">
              <a:lnSpc>
                <a:spcPct val="90000"/>
              </a:lnSpc>
              <a:spcAft>
                <a:spcPts val="600"/>
              </a:spcAft>
            </a:pPr>
            <a:fld id="{D57F1E4F-1CFF-5643-939E-217C01CDF565}" type="slidenum">
              <a:rPr lang="en-US" sz="1900">
                <a:solidFill>
                  <a:srgbClr val="FFFFFF"/>
                </a:solidFill>
              </a:rPr>
              <a:pPr defTabSz="914400">
                <a:lnSpc>
                  <a:spcPct val="90000"/>
                </a:lnSpc>
                <a:spcAft>
                  <a:spcPts val="600"/>
                </a:spcAft>
              </a:pPr>
              <a:t>28</a:t>
            </a:fld>
            <a:endParaRPr lang="en-US" sz="1900" dirty="0">
              <a:solidFill>
                <a:srgbClr val="FFFFFF"/>
              </a:solidFill>
            </a:endParaRPr>
          </a:p>
        </p:txBody>
      </p:sp>
      <p:sp>
        <p:nvSpPr>
          <p:cNvPr id="84" name="Content Placeholder 2">
            <a:extLst>
              <a:ext uri="{FF2B5EF4-FFF2-40B4-BE49-F238E27FC236}">
                <a16:creationId xmlns:a16="http://schemas.microsoft.com/office/drawing/2014/main" id="{1FAD8F5E-AA42-4416-81E2-88F5F814F551}"/>
              </a:ext>
            </a:extLst>
          </p:cNvPr>
          <p:cNvSpPr txBox="1">
            <a:spLocks/>
          </p:cNvSpPr>
          <p:nvPr/>
        </p:nvSpPr>
        <p:spPr>
          <a:xfrm>
            <a:off x="4059080" y="4744362"/>
            <a:ext cx="7771974" cy="1386075"/>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The calibration target model as world frame coordinate system </a:t>
            </a:r>
          </a:p>
          <a:p>
            <a:r>
              <a:rPr lang="en-US" dirty="0"/>
              <a:t>The computed extrinsic parameters can be used for the measurement of 3D human posture recognition while eliminating the need for RGB data and dependence on illumination. </a:t>
            </a:r>
          </a:p>
          <a:p>
            <a:pPr marL="0" indent="0" algn="r">
              <a:buNone/>
            </a:pPr>
            <a:r>
              <a:rPr lang="en-US" sz="900" dirty="0">
                <a:hlinkClick r:id="" action="ppaction://noaction"/>
              </a:rPr>
              <a:t>More Details</a:t>
            </a:r>
            <a:endParaRPr lang="en-US" sz="900" dirty="0"/>
          </a:p>
        </p:txBody>
      </p:sp>
    </p:spTree>
    <p:extLst>
      <p:ext uri="{BB962C8B-B14F-4D97-AF65-F5344CB8AC3E}">
        <p14:creationId xmlns:p14="http://schemas.microsoft.com/office/powerpoint/2010/main" val="2046496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155-B045-43DA-B0C7-8171AD1EEC00}"/>
              </a:ext>
            </a:extLst>
          </p:cNvPr>
          <p:cNvSpPr>
            <a:spLocks noGrp="1"/>
          </p:cNvSpPr>
          <p:nvPr>
            <p:ph type="title"/>
          </p:nvPr>
        </p:nvSpPr>
        <p:spPr>
          <a:xfrm>
            <a:off x="2592496" y="1533728"/>
            <a:ext cx="8915399" cy="3117040"/>
          </a:xfrm>
        </p:spPr>
        <p:txBody>
          <a:bodyPr/>
          <a:lstStyle/>
          <a:p>
            <a:r>
              <a:rPr lang="en-US" dirty="0"/>
              <a:t>Introduction</a:t>
            </a:r>
          </a:p>
        </p:txBody>
      </p:sp>
      <p:sp>
        <p:nvSpPr>
          <p:cNvPr id="6" name="Slide Number Placeholder 5">
            <a:extLst>
              <a:ext uri="{FF2B5EF4-FFF2-40B4-BE49-F238E27FC236}">
                <a16:creationId xmlns:a16="http://schemas.microsoft.com/office/drawing/2014/main" id="{1FDB7B58-CEFC-4CF0-9130-C3C032FFE3DC}"/>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
        <p:nvSpPr>
          <p:cNvPr id="7" name="TextBox 6">
            <a:extLst>
              <a:ext uri="{FF2B5EF4-FFF2-40B4-BE49-F238E27FC236}">
                <a16:creationId xmlns:a16="http://schemas.microsoft.com/office/drawing/2014/main" id="{76345BEB-0267-4A62-BF6C-5C7CDAF6AEAB}"/>
              </a:ext>
            </a:extLst>
          </p:cNvPr>
          <p:cNvSpPr txBox="1"/>
          <p:nvPr/>
        </p:nvSpPr>
        <p:spPr>
          <a:xfrm>
            <a:off x="0" y="624110"/>
            <a:ext cx="772969" cy="523220"/>
          </a:xfrm>
          <a:prstGeom prst="rect">
            <a:avLst/>
          </a:prstGeom>
          <a:noFill/>
        </p:spPr>
        <p:txBody>
          <a:bodyPr wrap="none" rtlCol="0">
            <a:spAutoFit/>
          </a:bodyPr>
          <a:lstStyle/>
          <a:p>
            <a:r>
              <a:rPr lang="en-US" sz="2800" b="1" dirty="0">
                <a:solidFill>
                  <a:schemeClr val="bg1"/>
                </a:solidFill>
              </a:rPr>
              <a:t>SFU</a:t>
            </a:r>
          </a:p>
        </p:txBody>
      </p:sp>
    </p:spTree>
    <p:extLst>
      <p:ext uri="{BB962C8B-B14F-4D97-AF65-F5344CB8AC3E}">
        <p14:creationId xmlns:p14="http://schemas.microsoft.com/office/powerpoint/2010/main" val="43913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FB2E8-36B0-4961-94D8-900FF2F6576F}"/>
              </a:ext>
            </a:extLst>
          </p:cNvPr>
          <p:cNvSpPr>
            <a:spLocks noGrp="1"/>
          </p:cNvSpPr>
          <p:nvPr>
            <p:ph type="title"/>
          </p:nvPr>
        </p:nvSpPr>
        <p:spPr>
          <a:xfrm>
            <a:off x="1843391" y="506885"/>
            <a:ext cx="8911687" cy="1280890"/>
          </a:xfrm>
        </p:spPr>
        <p:txBody>
          <a:bodyPr/>
          <a:lstStyle/>
          <a:p>
            <a:r>
              <a:rPr lang="en-US" b="1" dirty="0"/>
              <a:t>Challenges in Human Pose Recognition</a:t>
            </a:r>
          </a:p>
        </p:txBody>
      </p:sp>
      <p:sp>
        <p:nvSpPr>
          <p:cNvPr id="3" name="Content Placeholder 2">
            <a:extLst>
              <a:ext uri="{FF2B5EF4-FFF2-40B4-BE49-F238E27FC236}">
                <a16:creationId xmlns:a16="http://schemas.microsoft.com/office/drawing/2014/main" id="{27B8B0F0-8323-4735-8EFA-DD1BA4826319}"/>
              </a:ext>
            </a:extLst>
          </p:cNvPr>
          <p:cNvSpPr>
            <a:spLocks noGrp="1"/>
          </p:cNvSpPr>
          <p:nvPr>
            <p:ph idx="1"/>
          </p:nvPr>
        </p:nvSpPr>
        <p:spPr>
          <a:xfrm>
            <a:off x="1941511" y="1540189"/>
            <a:ext cx="8915400" cy="3777622"/>
          </a:xfrm>
        </p:spPr>
        <p:txBody>
          <a:bodyPr>
            <a:normAutofit/>
          </a:bodyPr>
          <a:lstStyle/>
          <a:p>
            <a:pPr algn="just">
              <a:lnSpc>
                <a:spcPct val="150000"/>
              </a:lnSpc>
              <a:spcAft>
                <a:spcPts val="902"/>
              </a:spcAft>
              <a:buClr>
                <a:schemeClr val="accent1">
                  <a:lumMod val="75000"/>
                </a:schemeClr>
              </a:buClr>
              <a:buFont typeface="Wingdings" panose="05000000000000000000" pitchFamily="2" charset="2"/>
              <a:buChar char="Ø"/>
            </a:pPr>
            <a:r>
              <a:rPr lang="en-US" sz="2400" dirty="0"/>
              <a:t>Human body is </a:t>
            </a:r>
            <a:r>
              <a:rPr lang="en-US" sz="2400" b="1" dirty="0"/>
              <a:t>highly deformable</a:t>
            </a:r>
            <a:r>
              <a:rPr lang="en-US" sz="2400" dirty="0"/>
              <a:t>.</a:t>
            </a:r>
          </a:p>
          <a:p>
            <a:pPr algn="just">
              <a:lnSpc>
                <a:spcPct val="150000"/>
              </a:lnSpc>
              <a:spcAft>
                <a:spcPts val="902"/>
              </a:spcAft>
              <a:buClr>
                <a:schemeClr val="accent1">
                  <a:lumMod val="75000"/>
                </a:schemeClr>
              </a:buClr>
              <a:buFont typeface="Wingdings" panose="05000000000000000000" pitchFamily="2" charset="2"/>
              <a:buChar char="Ø"/>
            </a:pPr>
            <a:r>
              <a:rPr lang="en-US" sz="2400" dirty="0"/>
              <a:t>Usage of single cameras susceptible to ambiguities such as </a:t>
            </a:r>
            <a:r>
              <a:rPr lang="en-US" sz="2400" b="1" dirty="0"/>
              <a:t>self-occlusions and limited </a:t>
            </a:r>
            <a:r>
              <a:rPr lang="en-US" sz="2400" b="1" dirty="0" err="1"/>
              <a:t>FoV</a:t>
            </a:r>
            <a:endParaRPr lang="en-US" sz="2400" b="1" dirty="0"/>
          </a:p>
          <a:p>
            <a:pPr>
              <a:lnSpc>
                <a:spcPct val="150000"/>
              </a:lnSpc>
              <a:buFont typeface="Wingdings" panose="05000000000000000000" pitchFamily="2" charset="2"/>
              <a:buChar char="Ø"/>
            </a:pPr>
            <a:r>
              <a:rPr lang="en-US" sz="2400" b="1" dirty="0"/>
              <a:t>Illumination variations </a:t>
            </a:r>
            <a:r>
              <a:rPr lang="en-US" sz="2400" dirty="0"/>
              <a:t>lead to compromise in RGB data</a:t>
            </a:r>
          </a:p>
        </p:txBody>
      </p:sp>
      <p:sp>
        <p:nvSpPr>
          <p:cNvPr id="7" name="Slide Number Placeholder 6">
            <a:extLst>
              <a:ext uri="{FF2B5EF4-FFF2-40B4-BE49-F238E27FC236}">
                <a16:creationId xmlns:a16="http://schemas.microsoft.com/office/drawing/2014/main" id="{A7131546-DF57-4B3E-B99E-075F5267F659}"/>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184957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A4C4-9180-4074-97B6-F5DF5FAA4439}"/>
              </a:ext>
            </a:extLst>
          </p:cNvPr>
          <p:cNvSpPr>
            <a:spLocks noGrp="1"/>
          </p:cNvSpPr>
          <p:nvPr>
            <p:ph type="title"/>
          </p:nvPr>
        </p:nvSpPr>
        <p:spPr>
          <a:xfrm>
            <a:off x="1846661" y="970344"/>
            <a:ext cx="8911687" cy="1280890"/>
          </a:xfrm>
        </p:spPr>
        <p:txBody>
          <a:bodyPr/>
          <a:lstStyle/>
          <a:p>
            <a:r>
              <a:rPr lang="en-US" b="1" dirty="0"/>
              <a:t>Advantages of Multiple Depth Sensors</a:t>
            </a:r>
          </a:p>
        </p:txBody>
      </p:sp>
      <p:sp>
        <p:nvSpPr>
          <p:cNvPr id="3" name="Content Placeholder 2">
            <a:extLst>
              <a:ext uri="{FF2B5EF4-FFF2-40B4-BE49-F238E27FC236}">
                <a16:creationId xmlns:a16="http://schemas.microsoft.com/office/drawing/2014/main" id="{CD27AEA5-FAB2-4ADC-B300-8615FD03A930}"/>
              </a:ext>
            </a:extLst>
          </p:cNvPr>
          <p:cNvSpPr>
            <a:spLocks noGrp="1"/>
          </p:cNvSpPr>
          <p:nvPr>
            <p:ph idx="1"/>
          </p:nvPr>
        </p:nvSpPr>
        <p:spPr>
          <a:xfrm>
            <a:off x="2002736" y="1878392"/>
            <a:ext cx="9768086" cy="4979607"/>
          </a:xfrm>
        </p:spPr>
        <p:txBody>
          <a:bodyPr>
            <a:normAutofit/>
          </a:bodyPr>
          <a:lstStyle/>
          <a:p>
            <a:pPr>
              <a:lnSpc>
                <a:spcPct val="150000"/>
              </a:lnSpc>
              <a:buFont typeface="Wingdings" panose="05000000000000000000" pitchFamily="2" charset="2"/>
              <a:buChar char="Ø"/>
            </a:pPr>
            <a:r>
              <a:rPr lang="en-US" sz="2400" dirty="0"/>
              <a:t>Multiple sensors -&gt; more visible information on subjects and less occlusion from extended Field-of Views (FOV)</a:t>
            </a:r>
          </a:p>
          <a:p>
            <a:pPr>
              <a:lnSpc>
                <a:spcPct val="150000"/>
              </a:lnSpc>
              <a:buFont typeface="Wingdings" panose="05000000000000000000" pitchFamily="2" charset="2"/>
              <a:buChar char="Ø"/>
            </a:pPr>
            <a:endParaRPr lang="en-US" sz="2400" dirty="0"/>
          </a:p>
          <a:p>
            <a:pPr>
              <a:lnSpc>
                <a:spcPct val="150000"/>
              </a:lnSpc>
              <a:buFont typeface="Wingdings" panose="05000000000000000000" pitchFamily="2" charset="2"/>
              <a:buChar char="Ø"/>
            </a:pPr>
            <a:r>
              <a:rPr lang="en-US" sz="2400" dirty="0"/>
              <a:t>Depth data remains unaffected under low illumination</a:t>
            </a:r>
          </a:p>
          <a:p>
            <a:pPr>
              <a:lnSpc>
                <a:spcPct val="150000"/>
              </a:lnSpc>
              <a:buFont typeface="Wingdings" panose="05000000000000000000" pitchFamily="2" charset="2"/>
              <a:buChar char="Ø"/>
            </a:pPr>
            <a:endParaRPr lang="en-US" sz="2400" dirty="0"/>
          </a:p>
        </p:txBody>
      </p:sp>
      <p:sp>
        <p:nvSpPr>
          <p:cNvPr id="6" name="Slide Number Placeholder 5">
            <a:extLst>
              <a:ext uri="{FF2B5EF4-FFF2-40B4-BE49-F238E27FC236}">
                <a16:creationId xmlns:a16="http://schemas.microsoft.com/office/drawing/2014/main" id="{2901F8B9-05C1-4E00-975F-F72568D8CE52}"/>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794967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155-B045-43DA-B0C7-8171AD1EEC00}"/>
              </a:ext>
            </a:extLst>
          </p:cNvPr>
          <p:cNvSpPr>
            <a:spLocks noGrp="1"/>
          </p:cNvSpPr>
          <p:nvPr>
            <p:ph type="title"/>
          </p:nvPr>
        </p:nvSpPr>
        <p:spPr>
          <a:xfrm>
            <a:off x="2592496" y="1533728"/>
            <a:ext cx="8915399" cy="3117040"/>
          </a:xfrm>
        </p:spPr>
        <p:txBody>
          <a:bodyPr/>
          <a:lstStyle/>
          <a:p>
            <a:r>
              <a:rPr lang="en-US" dirty="0"/>
              <a:t>Literature Review</a:t>
            </a:r>
          </a:p>
        </p:txBody>
      </p:sp>
      <p:sp>
        <p:nvSpPr>
          <p:cNvPr id="6" name="Slide Number Placeholder 5">
            <a:extLst>
              <a:ext uri="{FF2B5EF4-FFF2-40B4-BE49-F238E27FC236}">
                <a16:creationId xmlns:a16="http://schemas.microsoft.com/office/drawing/2014/main" id="{1FDB7B58-CEFC-4CF0-9130-C3C032FFE3DC}"/>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233390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7B5A23F-7276-435D-91DA-09104D777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35481"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2F3ECD7F-BF61-4CB1-AA15-464BB771E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66F1B29-3A08-4DB7-9F92-4C09B3BCF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Freeform 5">
            <a:extLst>
              <a:ext uri="{FF2B5EF4-FFF2-40B4-BE49-F238E27FC236}">
                <a16:creationId xmlns:a16="http://schemas.microsoft.com/office/drawing/2014/main" id="{44A5AAD1-9616-4E1C-B3AC-E5497A6A3C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45CD53E-5C37-45A7-B1CC-923094605129}"/>
              </a:ext>
            </a:extLst>
          </p:cNvPr>
          <p:cNvSpPr>
            <a:spLocks noGrp="1"/>
          </p:cNvSpPr>
          <p:nvPr>
            <p:ph type="title"/>
          </p:nvPr>
        </p:nvSpPr>
        <p:spPr>
          <a:xfrm>
            <a:off x="541867" y="787400"/>
            <a:ext cx="7145866" cy="778933"/>
          </a:xfrm>
        </p:spPr>
        <p:txBody>
          <a:bodyPr anchor="ctr">
            <a:normAutofit/>
          </a:bodyPr>
          <a:lstStyle/>
          <a:p>
            <a:r>
              <a:rPr lang="en-US" dirty="0">
                <a:solidFill>
                  <a:srgbClr val="FEFFFF"/>
                </a:solidFill>
              </a:rPr>
              <a:t>Camera Calibration</a:t>
            </a:r>
          </a:p>
        </p:txBody>
      </p:sp>
      <p:sp>
        <p:nvSpPr>
          <p:cNvPr id="6" name="Slide Number Placeholder 5">
            <a:extLst>
              <a:ext uri="{FF2B5EF4-FFF2-40B4-BE49-F238E27FC236}">
                <a16:creationId xmlns:a16="http://schemas.microsoft.com/office/drawing/2014/main" id="{5FE92BE5-B669-44C7-A95E-900394253A96}"/>
              </a:ext>
            </a:extLst>
          </p:cNvPr>
          <p:cNvSpPr>
            <a:spLocks noGrp="1"/>
          </p:cNvSpPr>
          <p:nvPr>
            <p:ph type="sldNum" sz="quarter" idx="12"/>
          </p:nvPr>
        </p:nvSpPr>
        <p:spPr>
          <a:xfrm>
            <a:off x="7838542" y="982516"/>
            <a:ext cx="779767" cy="365125"/>
          </a:xfrm>
        </p:spPr>
        <p:txBody>
          <a:bodyPr>
            <a:normAutofit/>
          </a:bodyPr>
          <a:lstStyle/>
          <a:p>
            <a:pPr>
              <a:lnSpc>
                <a:spcPct val="90000"/>
              </a:lnSpc>
              <a:spcAft>
                <a:spcPts val="600"/>
              </a:spcAft>
            </a:pPr>
            <a:fld id="{D57F1E4F-1CFF-5643-939E-217C01CDF565}" type="slidenum">
              <a:rPr lang="en-US" sz="1900" smtClean="0"/>
              <a:pPr>
                <a:lnSpc>
                  <a:spcPct val="90000"/>
                </a:lnSpc>
                <a:spcAft>
                  <a:spcPts val="600"/>
                </a:spcAft>
              </a:pPr>
              <a:t>7</a:t>
            </a:fld>
            <a:endParaRPr lang="en-US" sz="1900"/>
          </a:p>
        </p:txBody>
      </p:sp>
      <p:sp>
        <p:nvSpPr>
          <p:cNvPr id="3" name="Content Placeholder 2">
            <a:extLst>
              <a:ext uri="{FF2B5EF4-FFF2-40B4-BE49-F238E27FC236}">
                <a16:creationId xmlns:a16="http://schemas.microsoft.com/office/drawing/2014/main" id="{EB3EE6BB-35AC-4DC1-BBDF-20EF0B690A76}"/>
              </a:ext>
            </a:extLst>
          </p:cNvPr>
          <p:cNvSpPr>
            <a:spLocks noGrp="1"/>
          </p:cNvSpPr>
          <p:nvPr>
            <p:ph idx="1"/>
          </p:nvPr>
        </p:nvSpPr>
        <p:spPr>
          <a:xfrm>
            <a:off x="541866" y="2032000"/>
            <a:ext cx="7145867" cy="3879222"/>
          </a:xfrm>
        </p:spPr>
        <p:txBody>
          <a:bodyPr>
            <a:normAutofit lnSpcReduction="10000"/>
          </a:bodyPr>
          <a:lstStyle/>
          <a:p>
            <a:pPr>
              <a:lnSpc>
                <a:spcPct val="150000"/>
              </a:lnSpc>
            </a:pPr>
            <a:r>
              <a:rPr lang="en-GB" sz="2000" dirty="0">
                <a:solidFill>
                  <a:srgbClr val="FEFFFF"/>
                </a:solidFill>
              </a:rPr>
              <a:t>Estimates the parameters of the imaging system (intrinsic parameters) and the relative poses of the coordinate frame of the sensor w.r.t a coordinate frame of the scene</a:t>
            </a:r>
          </a:p>
          <a:p>
            <a:pPr>
              <a:lnSpc>
                <a:spcPct val="150000"/>
              </a:lnSpc>
            </a:pPr>
            <a:r>
              <a:rPr lang="en-GB" sz="2000" dirty="0">
                <a:solidFill>
                  <a:srgbClr val="FEFFFF"/>
                </a:solidFill>
              </a:rPr>
              <a:t>Measures locations and sizes of objects in units used for their physical description </a:t>
            </a:r>
          </a:p>
          <a:p>
            <a:pPr>
              <a:lnSpc>
                <a:spcPct val="150000"/>
              </a:lnSpc>
            </a:pPr>
            <a:r>
              <a:rPr lang="en-GB" sz="2000" dirty="0">
                <a:solidFill>
                  <a:srgbClr val="FEFFFF"/>
                </a:solidFill>
              </a:rPr>
              <a:t>Determines the actual location of the camera in the scene and to correct for any lens distortion</a:t>
            </a:r>
          </a:p>
          <a:p>
            <a:pPr marL="0" indent="0">
              <a:buNone/>
            </a:pPr>
            <a:endParaRPr lang="en-US" dirty="0">
              <a:solidFill>
                <a:srgbClr val="FEFFFF"/>
              </a:solidFill>
            </a:endParaRPr>
          </a:p>
        </p:txBody>
      </p:sp>
      <p:pic>
        <p:nvPicPr>
          <p:cNvPr id="1026" name="Picture 2" descr="https://www.mathworks.com/help/vision/ug/calibration_camera_matrix.png">
            <a:extLst>
              <a:ext uri="{FF2B5EF4-FFF2-40B4-BE49-F238E27FC236}">
                <a16:creationId xmlns:a16="http://schemas.microsoft.com/office/drawing/2014/main" id="{D6CC052F-15EE-4FE4-85C1-15B8E00DB8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713057" y="3003034"/>
            <a:ext cx="3001931" cy="1920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853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2F59D7-E427-4A6A-928B-236F6EA4C50B}"/>
              </a:ext>
            </a:extLst>
          </p:cNvPr>
          <p:cNvSpPr>
            <a:spLocks noGrp="1"/>
          </p:cNvSpPr>
          <p:nvPr>
            <p:ph sz="half" idx="1"/>
          </p:nvPr>
        </p:nvSpPr>
        <p:spPr>
          <a:xfrm>
            <a:off x="921695" y="1423710"/>
            <a:ext cx="6042073" cy="4951562"/>
          </a:xfrm>
        </p:spPr>
        <p:txBody>
          <a:bodyPr>
            <a:normAutofit/>
          </a:bodyPr>
          <a:lstStyle/>
          <a:p>
            <a:pPr marL="0" indent="0">
              <a:buNone/>
            </a:pPr>
            <a:r>
              <a:rPr lang="en-US" sz="2900" b="1" dirty="0"/>
              <a:t>Feature Extraction to classify clusters of pixels</a:t>
            </a:r>
            <a:r>
              <a:rPr lang="en-US" sz="2900" dirty="0"/>
              <a:t>: </a:t>
            </a:r>
          </a:p>
          <a:p>
            <a:pPr lvl="1"/>
            <a:r>
              <a:rPr lang="en-US" sz="2200" dirty="0"/>
              <a:t>Classifies key body extrema parts such as head, (R/L) hands and (R/L) feet.</a:t>
            </a:r>
          </a:p>
          <a:p>
            <a:pPr lvl="1"/>
            <a:r>
              <a:rPr lang="en-US" sz="2200" dirty="0"/>
              <a:t> Estimates human poses or analyses gait movements </a:t>
            </a:r>
          </a:p>
          <a:p>
            <a:pPr lvl="1"/>
            <a:r>
              <a:rPr lang="en-US" sz="2200" dirty="0"/>
              <a:t>Reduces training time and memory usage.</a:t>
            </a:r>
          </a:p>
          <a:p>
            <a:pPr lvl="1"/>
            <a:r>
              <a:rPr lang="en-US" sz="2200" dirty="0"/>
              <a:t>Robust against varying poses and body deformations: Geodesic distance</a:t>
            </a:r>
          </a:p>
          <a:p>
            <a:endParaRPr lang="en-US" dirty="0"/>
          </a:p>
        </p:txBody>
      </p:sp>
      <p:pic>
        <p:nvPicPr>
          <p:cNvPr id="9" name="Content Placeholder 8">
            <a:extLst>
              <a:ext uri="{FF2B5EF4-FFF2-40B4-BE49-F238E27FC236}">
                <a16:creationId xmlns:a16="http://schemas.microsoft.com/office/drawing/2014/main" id="{2E12B01C-3EEA-4A08-914C-D8A9649E3F94}"/>
              </a:ext>
            </a:extLst>
          </p:cNvPr>
          <p:cNvPicPr>
            <a:picLocks noGrp="1" noChangeAspect="1"/>
          </p:cNvPicPr>
          <p:nvPr>
            <p:ph sz="half" idx="2"/>
          </p:nvPr>
        </p:nvPicPr>
        <p:blipFill rotWithShape="1">
          <a:blip r:embed="rId3"/>
          <a:srcRect l="17759" t="15863" r="16551"/>
          <a:stretch/>
        </p:blipFill>
        <p:spPr>
          <a:xfrm>
            <a:off x="6635048" y="1793631"/>
            <a:ext cx="5344143" cy="4097215"/>
          </a:xfrm>
          <a:prstGeom prst="rect">
            <a:avLst/>
          </a:prstGeom>
        </p:spPr>
      </p:pic>
      <p:sp>
        <p:nvSpPr>
          <p:cNvPr id="6" name="Slide Number Placeholder 5">
            <a:extLst>
              <a:ext uri="{FF2B5EF4-FFF2-40B4-BE49-F238E27FC236}">
                <a16:creationId xmlns:a16="http://schemas.microsoft.com/office/drawing/2014/main" id="{AF02A925-D1DB-4D5F-8BEE-535F1F626CCE}"/>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587472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155-B045-43DA-B0C7-8171AD1EEC00}"/>
              </a:ext>
            </a:extLst>
          </p:cNvPr>
          <p:cNvSpPr>
            <a:spLocks noGrp="1"/>
          </p:cNvSpPr>
          <p:nvPr>
            <p:ph type="title"/>
          </p:nvPr>
        </p:nvSpPr>
        <p:spPr>
          <a:xfrm>
            <a:off x="2592496" y="1533728"/>
            <a:ext cx="8915399" cy="3117040"/>
          </a:xfrm>
        </p:spPr>
        <p:txBody>
          <a:bodyPr/>
          <a:lstStyle/>
          <a:p>
            <a:r>
              <a:rPr lang="en-US" dirty="0"/>
              <a:t>System Overview</a:t>
            </a:r>
          </a:p>
        </p:txBody>
      </p:sp>
      <p:sp>
        <p:nvSpPr>
          <p:cNvPr id="6" name="Slide Number Placeholder 5">
            <a:extLst>
              <a:ext uri="{FF2B5EF4-FFF2-40B4-BE49-F238E27FC236}">
                <a16:creationId xmlns:a16="http://schemas.microsoft.com/office/drawing/2014/main" id="{1FDB7B58-CEFC-4CF0-9130-C3C032FFE3DC}"/>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663608796"/>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nded Edge">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17779" dir="5400000" rotWithShape="0">
              <a:srgbClr val="000000">
                <a:alpha val="4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3049</TotalTime>
  <Words>1825</Words>
  <Application>Microsoft Office PowerPoint</Application>
  <PresentationFormat>Widescreen</PresentationFormat>
  <Paragraphs>224</Paragraphs>
  <Slides>28</Slides>
  <Notes>22</Notes>
  <HiddenSlides>2</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Cambria Math</vt:lpstr>
      <vt:lpstr>Century Gothic</vt:lpstr>
      <vt:lpstr>Constantia</vt:lpstr>
      <vt:lpstr>Wingdings</vt:lpstr>
      <vt:lpstr>Wingdings 3</vt:lpstr>
      <vt:lpstr>Wisp</vt:lpstr>
      <vt:lpstr>PowerPoint Presentation</vt:lpstr>
      <vt:lpstr>Outline</vt:lpstr>
      <vt:lpstr>Introduction</vt:lpstr>
      <vt:lpstr>Challenges in Human Pose Recognition</vt:lpstr>
      <vt:lpstr>Advantages of Multiple Depth Sensors</vt:lpstr>
      <vt:lpstr>Literature Review</vt:lpstr>
      <vt:lpstr>Camera Calibration</vt:lpstr>
      <vt:lpstr>PowerPoint Presentation</vt:lpstr>
      <vt:lpstr>System Overview</vt:lpstr>
      <vt:lpstr>PowerPoint Presentation</vt:lpstr>
      <vt:lpstr>Experimental Setup</vt:lpstr>
      <vt:lpstr>PowerPoint Presentation</vt:lpstr>
      <vt:lpstr>Calibration of Multiple Depth Sensors using Spheres with Retro-Reflective Patterns</vt:lpstr>
      <vt:lpstr>Calibration of Multiple Depth Sensors</vt:lpstr>
      <vt:lpstr>PowerPoint Presentation</vt:lpstr>
      <vt:lpstr>PowerPoint Presentation</vt:lpstr>
      <vt:lpstr>PowerPoint Presentation</vt:lpstr>
      <vt:lpstr>PowerPoint Presentation</vt:lpstr>
      <vt:lpstr>Calibration Target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Overall Evaluation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and Identification of Body Extremities for Pose Recognition Through a Network of Calibrated Depth Sensors</dc:title>
  <dc:creator>Nachu</dc:creator>
  <cp:lastModifiedBy>Nachu</cp:lastModifiedBy>
  <cp:revision>104</cp:revision>
  <dcterms:created xsi:type="dcterms:W3CDTF">2019-08-04T11:11:22Z</dcterms:created>
  <dcterms:modified xsi:type="dcterms:W3CDTF">2019-11-13T03:41:00Z</dcterms:modified>
</cp:coreProperties>
</file>